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0" r:id="rId4"/>
    <p:sldId id="275" r:id="rId5"/>
    <p:sldId id="274" r:id="rId6"/>
    <p:sldId id="260" r:id="rId7"/>
    <p:sldId id="261" r:id="rId8"/>
    <p:sldId id="263" r:id="rId9"/>
    <p:sldId id="273" r:id="rId10"/>
    <p:sldId id="287" r:id="rId11"/>
    <p:sldId id="289" r:id="rId12"/>
    <p:sldId id="288" r:id="rId13"/>
    <p:sldId id="290" r:id="rId14"/>
    <p:sldId id="286" r:id="rId15"/>
    <p:sldId id="28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a" initials="D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4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2A2B-C086-431D-8F4B-B1476F3F162B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94A5-F987-4C91-8BB2-8C8AF621D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90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2A2B-C086-431D-8F4B-B1476F3F162B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94A5-F987-4C91-8BB2-8C8AF621D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59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2A2B-C086-431D-8F4B-B1476F3F162B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94A5-F987-4C91-8BB2-8C8AF621D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340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2A2B-C086-431D-8F4B-B1476F3F162B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94A5-F987-4C91-8BB2-8C8AF621D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94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2A2B-C086-431D-8F4B-B1476F3F162B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94A5-F987-4C91-8BB2-8C8AF621D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224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2A2B-C086-431D-8F4B-B1476F3F162B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94A5-F987-4C91-8BB2-8C8AF621D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09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2A2B-C086-431D-8F4B-B1476F3F162B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94A5-F987-4C91-8BB2-8C8AF621D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7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2A2B-C086-431D-8F4B-B1476F3F162B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94A5-F987-4C91-8BB2-8C8AF621D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962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2A2B-C086-431D-8F4B-B1476F3F162B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94A5-F987-4C91-8BB2-8C8AF621D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85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2A2B-C086-431D-8F4B-B1476F3F162B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94A5-F987-4C91-8BB2-8C8AF621D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79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2A2B-C086-431D-8F4B-B1476F3F162B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94A5-F987-4C91-8BB2-8C8AF621D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729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A2A2B-C086-431D-8F4B-B1476F3F162B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494A5-F987-4C91-8BB2-8C8AF621D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523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s://www.youtube.com/watch?v=aZF29J7pKGY&amp;feature=youtu.b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ScY-cl71K6I&amp;feature=youtu.be" TargetMode="External"/><Relationship Id="rId5" Type="http://schemas.openxmlformats.org/officeDocument/2006/relationships/hyperlink" Target="https://www.youtube.com/watch?v=k8SmgZREr-A&amp;feature=youtu.be" TargetMode="External"/><Relationship Id="rId4" Type="http://schemas.openxmlformats.org/officeDocument/2006/relationships/hyperlink" Target="https://www.youtube.com/watch?v=c__bf5ei4I8&amp;feature=youtu.be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"/>
            <a:ext cx="12192000" cy="6858000"/>
          </a:xfrm>
          <a:prstGeom prst="rect">
            <a:avLst/>
          </a:prstGeom>
          <a:solidFill>
            <a:srgbClr val="449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75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5" y="0"/>
            <a:ext cx="2347075" cy="1299071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374" b="14571"/>
          <a:stretch/>
        </p:blipFill>
        <p:spPr>
          <a:xfrm>
            <a:off x="9002484" y="3622274"/>
            <a:ext cx="3189516" cy="32486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04993" y="2070512"/>
            <a:ext cx="97820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Gotham Bold" charset="0"/>
                <a:ea typeface="Gotham Bold" charset="0"/>
                <a:cs typeface="Gotham Bold" charset="0"/>
              </a:rPr>
              <a:t>Why buildings are key to achieve a better health in the EU?</a:t>
            </a:r>
            <a:endParaRPr lang="en-US" sz="4400" b="1" dirty="0">
              <a:solidFill>
                <a:schemeClr val="bg1"/>
              </a:solidFill>
              <a:latin typeface="Gotham Bold" charset="0"/>
              <a:ea typeface="Gotham Bold" charset="0"/>
              <a:cs typeface="Gotham Bold" charset="0"/>
            </a:endParaRPr>
          </a:p>
          <a:p>
            <a:pPr algn="ctr"/>
            <a:endParaRPr lang="en-US" sz="4000" b="1" dirty="0">
              <a:solidFill>
                <a:schemeClr val="bg1"/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32948" y="4132615"/>
            <a:ext cx="7664294" cy="2400657"/>
          </a:xfrm>
          <a:prstGeom prst="rect">
            <a:avLst/>
          </a:prstGeom>
          <a:noFill/>
        </p:spPr>
        <p:txBody>
          <a:bodyPr wrap="square" lIns="0" tIns="0" rIns="0" bIns="0" numCol="1" spcCol="360000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Gotham Book" charset="0"/>
                <a:ea typeface="Gotham Book" charset="0"/>
                <a:cs typeface="Gotham Book" charset="0"/>
              </a:rPr>
              <a:t>Daniela Morghenti</a:t>
            </a:r>
          </a:p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Gotham Book" charset="0"/>
                <a:ea typeface="Gotham Book" charset="0"/>
                <a:cs typeface="Gotham Book" charset="0"/>
              </a:rPr>
              <a:t>Policy adviser</a:t>
            </a:r>
          </a:p>
          <a:p>
            <a:pPr algn="ctr"/>
            <a:endParaRPr lang="en-GB" sz="3200" b="1" dirty="0" smtClean="0">
              <a:solidFill>
                <a:schemeClr val="bg1"/>
              </a:solidFill>
              <a:latin typeface="Gotham Book" charset="0"/>
              <a:ea typeface="Gotham Book" charset="0"/>
              <a:cs typeface="Gotham Book" charset="0"/>
            </a:endParaRPr>
          </a:p>
          <a:p>
            <a:pPr algn="ctr"/>
            <a:r>
              <a:rPr lang="fr-BE" sz="2800" dirty="0">
                <a:solidFill>
                  <a:schemeClr val="bg1"/>
                </a:solidFill>
                <a:latin typeface="Gotham Book" charset="0"/>
                <a:ea typeface="Gotham Book" charset="0"/>
                <a:cs typeface="Gotham Book" charset="0"/>
              </a:rPr>
              <a:t>daniela.morghenti@efanet.org</a:t>
            </a:r>
            <a:endParaRPr lang="en-GB" sz="2800" dirty="0">
              <a:solidFill>
                <a:schemeClr val="bg1"/>
              </a:solidFill>
              <a:latin typeface="Gotham Book" charset="0"/>
              <a:ea typeface="Gotham Book" charset="0"/>
              <a:cs typeface="Gotham Book" charset="0"/>
            </a:endParaRPr>
          </a:p>
          <a:p>
            <a:pPr algn="ctr"/>
            <a:r>
              <a:rPr lang="fr-BE" sz="2800" dirty="0" err="1" smtClean="0">
                <a:solidFill>
                  <a:schemeClr val="bg1"/>
                </a:solidFill>
                <a:latin typeface="Gotham Book" charset="0"/>
                <a:ea typeface="Gotham Book" charset="0"/>
                <a:cs typeface="Gotham Book" charset="0"/>
              </a:rPr>
              <a:t>danimorghenti</a:t>
            </a:r>
            <a:endParaRPr lang="fr-BE" sz="2800" dirty="0" smtClean="0">
              <a:solidFill>
                <a:schemeClr val="bg1"/>
              </a:solidFill>
              <a:latin typeface="Gotham Book" charset="0"/>
              <a:ea typeface="Gotham Book" charset="0"/>
              <a:cs typeface="Gotham Book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9452" y="6158236"/>
            <a:ext cx="295422" cy="29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01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997" r="28743" b="16778"/>
          <a:stretch/>
        </p:blipFill>
        <p:spPr>
          <a:xfrm>
            <a:off x="10398469" y="5382509"/>
            <a:ext cx="1704975" cy="1460951"/>
          </a:xfrm>
          <a:prstGeom prst="rect">
            <a:avLst/>
          </a:prstGeom>
        </p:spPr>
      </p:pic>
      <p:sp>
        <p:nvSpPr>
          <p:cNvPr id="5" name="TextBox 10"/>
          <p:cNvSpPr txBox="1"/>
          <p:nvPr/>
        </p:nvSpPr>
        <p:spPr>
          <a:xfrm>
            <a:off x="2209800" y="269245"/>
            <a:ext cx="9273746" cy="1015663"/>
          </a:xfrm>
          <a:prstGeom prst="rect">
            <a:avLst/>
          </a:prstGeom>
          <a:noFill/>
          <a:effectLst>
            <a:outerShdw sx="1000" sy="1000" algn="ctr" rotWithShape="0">
              <a:schemeClr val="accent1">
                <a:lumMod val="50000"/>
              </a:schemeClr>
            </a:outerShdw>
          </a:effectLst>
        </p:spPr>
        <p:txBody>
          <a:bodyPr wrap="square" lIns="0" rtlCol="0">
            <a:spAutoFit/>
          </a:bodyPr>
          <a:lstStyle/>
          <a:p>
            <a:endParaRPr lang="en-GB" sz="2800" dirty="0"/>
          </a:p>
          <a:p>
            <a:pPr algn="ctr"/>
            <a:r>
              <a:rPr lang="en-GB" sz="2800" dirty="0"/>
              <a:t> </a:t>
            </a:r>
            <a:r>
              <a:rPr lang="en-GB" sz="3200" b="1" dirty="0">
                <a:solidFill>
                  <a:srgbClr val="4490CE"/>
                </a:solidFill>
                <a:latin typeface="Gotham Bold" charset="0"/>
                <a:ea typeface="Gotham Bold" charset="0"/>
                <a:cs typeface="Gotham Bold" charset="0"/>
              </a:rPr>
              <a:t>Breathing is a prerequisite of </a:t>
            </a:r>
            <a:r>
              <a:rPr lang="en-GB" sz="3200" b="1" dirty="0" smtClean="0">
                <a:solidFill>
                  <a:srgbClr val="4490CE"/>
                </a:solidFill>
                <a:latin typeface="Gotham Bold" charset="0"/>
                <a:ea typeface="Gotham Bold" charset="0"/>
                <a:cs typeface="Gotham Bold" charset="0"/>
              </a:rPr>
              <a:t>life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84" y="144551"/>
            <a:ext cx="1843918" cy="102058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31/05/17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[Healthy Buildings Day]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3AE3D-20E4-4640-9AB9-4394421DC461}" type="slidenum">
              <a:rPr lang="en-US">
                <a:solidFill>
                  <a:prstClr val="white"/>
                </a:solidFill>
                <a:latin typeface="Calibri" panose="020F0502020204030204"/>
              </a:rPr>
              <a:pPr>
                <a:defRPr/>
              </a:pPr>
              <a:t>10</a:t>
            </a:fld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75335" y="1281573"/>
            <a:ext cx="111082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02940" y="1265575"/>
            <a:ext cx="11396535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70C0"/>
              </a:buClr>
            </a:pPr>
            <a:endParaRPr lang="en-GB" sz="2200" dirty="0" smtClean="0">
              <a:solidFill>
                <a:srgbClr val="002060"/>
              </a:solidFill>
            </a:endParaRP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Breathing </a:t>
            </a:r>
            <a:r>
              <a:rPr lang="en-US" sz="2200" dirty="0">
                <a:solidFill>
                  <a:srgbClr val="002060"/>
                </a:solidFill>
              </a:rPr>
              <a:t>clean indoor air quality is a </a:t>
            </a:r>
            <a:r>
              <a:rPr lang="en-US" sz="2200" b="1" dirty="0">
                <a:solidFill>
                  <a:srgbClr val="002060"/>
                </a:solidFill>
              </a:rPr>
              <a:t>vital priority for patients with chronic respiratory diseases</a:t>
            </a:r>
            <a:r>
              <a:rPr lang="en-US" sz="2200" dirty="0">
                <a:solidFill>
                  <a:srgbClr val="002060"/>
                </a:solidFill>
              </a:rPr>
              <a:t>, who have </a:t>
            </a:r>
            <a:r>
              <a:rPr lang="en-US" sz="2200" b="1" dirty="0">
                <a:solidFill>
                  <a:srgbClr val="002060"/>
                </a:solidFill>
              </a:rPr>
              <a:t>sensitive immune systems</a:t>
            </a:r>
            <a:r>
              <a:rPr lang="en-US" sz="2200" dirty="0">
                <a:solidFill>
                  <a:srgbClr val="002060"/>
                </a:solidFill>
              </a:rPr>
              <a:t>, and are particularly susceptible to infections, respiratory distress, and other problems associated with air </a:t>
            </a:r>
            <a:r>
              <a:rPr lang="en-US" sz="2200" dirty="0" smtClean="0">
                <a:solidFill>
                  <a:srgbClr val="002060"/>
                </a:solidFill>
              </a:rPr>
              <a:t>contaminants</a:t>
            </a:r>
          </a:p>
          <a:p>
            <a:pPr algn="just">
              <a:buClr>
                <a:srgbClr val="0070C0"/>
              </a:buClr>
            </a:pPr>
            <a:endParaRPr lang="en-US" sz="2200" dirty="0">
              <a:solidFill>
                <a:srgbClr val="002060"/>
              </a:solidFill>
            </a:endParaRP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Indoor </a:t>
            </a:r>
            <a:r>
              <a:rPr lang="fr-BE" sz="2200" dirty="0">
                <a:solidFill>
                  <a:srgbClr val="002060"/>
                </a:solidFill>
              </a:rPr>
              <a:t>air </a:t>
            </a:r>
            <a:r>
              <a:rPr lang="en-US" sz="2200" dirty="0">
                <a:solidFill>
                  <a:srgbClr val="002060"/>
                </a:solidFill>
              </a:rPr>
              <a:t>quality is one of </a:t>
            </a:r>
            <a:r>
              <a:rPr lang="en-GB" sz="2200" b="1" dirty="0">
                <a:solidFill>
                  <a:srgbClr val="002060"/>
                </a:solidFill>
              </a:rPr>
              <a:t>the most important environmental health </a:t>
            </a:r>
            <a:r>
              <a:rPr lang="en-GB" sz="2200" b="1" dirty="0" smtClean="0">
                <a:solidFill>
                  <a:srgbClr val="002060"/>
                </a:solidFill>
              </a:rPr>
              <a:t>problems</a:t>
            </a:r>
          </a:p>
          <a:p>
            <a:pPr algn="just">
              <a:buClr>
                <a:srgbClr val="0070C0"/>
              </a:buClr>
            </a:pPr>
            <a:endParaRPr lang="en-GB" sz="2200" b="1" dirty="0">
              <a:solidFill>
                <a:srgbClr val="002060"/>
              </a:solidFill>
            </a:endParaRP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According </a:t>
            </a:r>
            <a:r>
              <a:rPr lang="en-US" sz="2200" dirty="0">
                <a:solidFill>
                  <a:srgbClr val="002060"/>
                </a:solidFill>
              </a:rPr>
              <a:t>to researchers lead by the Finish National Institute for Health and Welfare, asthma and allergy </a:t>
            </a:r>
            <a:r>
              <a:rPr lang="en-US" sz="2200" dirty="0" smtClean="0">
                <a:solidFill>
                  <a:srgbClr val="002060"/>
                </a:solidFill>
              </a:rPr>
              <a:t>have been </a:t>
            </a:r>
            <a:r>
              <a:rPr lang="en-US" sz="2200" b="1" dirty="0" smtClean="0">
                <a:solidFill>
                  <a:srgbClr val="002060"/>
                </a:solidFill>
              </a:rPr>
              <a:t>increasing </a:t>
            </a:r>
            <a:r>
              <a:rPr lang="en-US" sz="2200" dirty="0">
                <a:solidFill>
                  <a:srgbClr val="002060"/>
                </a:solidFill>
              </a:rPr>
              <a:t>in western industrialized countries since </a:t>
            </a:r>
            <a:r>
              <a:rPr lang="en-US" sz="2200" dirty="0" smtClean="0">
                <a:solidFill>
                  <a:srgbClr val="002060"/>
                </a:solidFill>
              </a:rPr>
              <a:t>the 1960s</a:t>
            </a:r>
            <a:r>
              <a:rPr lang="en-US" sz="2200" dirty="0">
                <a:solidFill>
                  <a:srgbClr val="002060"/>
                </a:solidFill>
              </a:rPr>
              <a:t>, particularly among </a:t>
            </a:r>
            <a:r>
              <a:rPr lang="en-US" sz="2200" b="1" dirty="0">
                <a:solidFill>
                  <a:srgbClr val="002060"/>
                </a:solidFill>
              </a:rPr>
              <a:t>young </a:t>
            </a:r>
            <a:r>
              <a:rPr lang="en-US" sz="2200" b="1" dirty="0" smtClean="0">
                <a:solidFill>
                  <a:srgbClr val="002060"/>
                </a:solidFill>
              </a:rPr>
              <a:t>people</a:t>
            </a:r>
          </a:p>
          <a:p>
            <a:pPr algn="just">
              <a:buClr>
                <a:srgbClr val="0070C0"/>
              </a:buClr>
            </a:pPr>
            <a:endParaRPr lang="en-US" sz="2200" dirty="0">
              <a:solidFill>
                <a:srgbClr val="002060"/>
              </a:solidFill>
            </a:endParaRPr>
          </a:p>
          <a:p>
            <a:pPr algn="ctr">
              <a:buClr>
                <a:srgbClr val="0070C0"/>
              </a:buClr>
            </a:pPr>
            <a:r>
              <a:rPr lang="en-US" sz="2800" b="1" dirty="0">
                <a:solidFill>
                  <a:srgbClr val="FF0000"/>
                </a:solidFill>
              </a:rPr>
              <a:t>Actions have to be taken with the purpose of reducing health risks in vulnerable people, and to contribute to reducing the development of disease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1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49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75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50" y="146261"/>
            <a:ext cx="2347075" cy="1299071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374" b="14571"/>
          <a:stretch/>
        </p:blipFill>
        <p:spPr>
          <a:xfrm>
            <a:off x="9002484" y="3517768"/>
            <a:ext cx="3189516" cy="324860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89997" y="2290785"/>
            <a:ext cx="97820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4490CE"/>
                </a:solidFill>
                <a:latin typeface="Gotham Bold" charset="0"/>
                <a:ea typeface="Gotham Bold" charset="0"/>
                <a:cs typeface="Gotham Bold" charset="0"/>
              </a:rPr>
              <a:t>respiratory </a:t>
            </a:r>
            <a:endParaRPr lang="fr-BE" sz="4400" b="1" dirty="0" smtClean="0">
              <a:solidFill>
                <a:schemeClr val="bg1"/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0008" y="2152357"/>
            <a:ext cx="118219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Gotham Bold" charset="0"/>
                <a:ea typeface="Gotham Bold" charset="0"/>
                <a:cs typeface="Gotham Bold" charset="0"/>
              </a:rPr>
              <a:t>How can the energy </a:t>
            </a:r>
            <a:r>
              <a:rPr lang="en-US" sz="4400" b="1" dirty="0">
                <a:solidFill>
                  <a:schemeClr val="bg1"/>
                </a:solidFill>
                <a:latin typeface="Gotham Bold" charset="0"/>
                <a:ea typeface="Gotham Bold" charset="0"/>
                <a:cs typeface="Gotham Bold" charset="0"/>
              </a:rPr>
              <a:t>p</a:t>
            </a:r>
            <a:r>
              <a:rPr lang="en-US" sz="4400" b="1" dirty="0" smtClean="0">
                <a:solidFill>
                  <a:schemeClr val="bg1"/>
                </a:solidFill>
                <a:latin typeface="Gotham Bold" charset="0"/>
                <a:ea typeface="Gotham Bold" charset="0"/>
                <a:cs typeface="Gotham Bold" charset="0"/>
              </a:rPr>
              <a:t>erformance of building Directive contribute to achieving better health in the EU?</a:t>
            </a:r>
            <a:endParaRPr lang="en-US" sz="4400" b="1" dirty="0">
              <a:solidFill>
                <a:schemeClr val="bg1"/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9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997" r="28743" b="16778"/>
          <a:stretch/>
        </p:blipFill>
        <p:spPr>
          <a:xfrm>
            <a:off x="10146070" y="5212415"/>
            <a:ext cx="1704975" cy="14609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0" y="118428"/>
            <a:ext cx="1843918" cy="102058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31/05/17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[Healthy Buildings Day]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3AE3D-20E4-4640-9AB9-4394421DC461}" type="slidenum">
              <a:rPr lang="en-US">
                <a:solidFill>
                  <a:prstClr val="white"/>
                </a:solidFill>
                <a:latin typeface="Calibri" panose="020F0502020204030204"/>
              </a:rPr>
              <a:pPr>
                <a:defRPr/>
              </a:pPr>
              <a:t>12</a:t>
            </a:fld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408739" y="1303680"/>
            <a:ext cx="11443103" cy="8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707041" y="1593533"/>
            <a:ext cx="89804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BE" sz="2000" b="1" dirty="0">
              <a:solidFill>
                <a:srgbClr val="0070C0"/>
              </a:solidFill>
              <a:latin typeface="Gotham Bold" charset="0"/>
              <a:ea typeface="Gotham Bold" charset="0"/>
              <a:cs typeface="Gotham Bold" charset="0"/>
            </a:endParaRPr>
          </a:p>
          <a:p>
            <a:pPr algn="ctr"/>
            <a:endParaRPr lang="fr-BE" sz="2000" b="1" dirty="0" smtClean="0">
              <a:solidFill>
                <a:srgbClr val="0070C0"/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8739" y="1526450"/>
            <a:ext cx="114423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Calibri" panose="020F0502020204030204" pitchFamily="34" charset="0"/>
                <a:ea typeface="Gotham Bold" charset="0"/>
                <a:cs typeface="Calibri" panose="020F0502020204030204" pitchFamily="34" charset="0"/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Gotham Bold" charset="0"/>
                <a:cs typeface="Calibri" panose="020F0502020204030204" pitchFamily="34" charset="0"/>
              </a:rPr>
              <a:t>An EU indoor </a:t>
            </a:r>
            <a:r>
              <a:rPr lang="en-GB" sz="3200" b="1" dirty="0">
                <a:solidFill>
                  <a:srgbClr val="FF0000"/>
                </a:solidFill>
                <a:latin typeface="Calibri" panose="020F0502020204030204" pitchFamily="34" charset="0"/>
                <a:ea typeface="Gotham Bold" charset="0"/>
                <a:cs typeface="Calibri" panose="020F0502020204030204" pitchFamily="34" charset="0"/>
              </a:rPr>
              <a:t>air quality </a:t>
            </a:r>
            <a:r>
              <a:rPr lang="en-GB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Gotham Bold" charset="0"/>
                <a:cs typeface="Calibri" panose="020F0502020204030204" pitchFamily="34" charset="0"/>
              </a:rPr>
              <a:t>performance certificate could:</a:t>
            </a:r>
          </a:p>
        </p:txBody>
      </p:sp>
      <p:sp>
        <p:nvSpPr>
          <p:cNvPr id="15" name="AutoShape 2" descr="Image result for CHANGE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045052" y="727011"/>
            <a:ext cx="10173178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490CE"/>
                </a:solidFill>
                <a:latin typeface="Gotham Bold" charset="0"/>
                <a:ea typeface="Gotham Bold" charset="0"/>
                <a:cs typeface="Gotham Bold" charset="0"/>
              </a:rPr>
              <a:t>Preventing the </a:t>
            </a:r>
            <a:r>
              <a:rPr lang="en-US" sz="3200" b="1" dirty="0">
                <a:solidFill>
                  <a:srgbClr val="4490CE"/>
                </a:solidFill>
                <a:latin typeface="Gotham Bold" charset="0"/>
                <a:ea typeface="Gotham Bold" charset="0"/>
                <a:cs typeface="Gotham Bold" charset="0"/>
              </a:rPr>
              <a:t>disease before it begins or </a:t>
            </a:r>
            <a:r>
              <a:rPr lang="en-US" sz="3200" b="1" dirty="0" smtClean="0">
                <a:solidFill>
                  <a:srgbClr val="4490CE"/>
                </a:solidFill>
                <a:latin typeface="Gotham Bold" charset="0"/>
                <a:ea typeface="Gotham Bold" charset="0"/>
                <a:cs typeface="Gotham Bold" charset="0"/>
              </a:rPr>
              <a:t>spreads!</a:t>
            </a:r>
            <a:endParaRPr lang="en-US" sz="3200" b="1" dirty="0">
              <a:solidFill>
                <a:srgbClr val="4490CE"/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6074" y="4509677"/>
            <a:ext cx="1855996" cy="145828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780" y="4477591"/>
            <a:ext cx="2098498" cy="151456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809" y="4509677"/>
            <a:ext cx="2342518" cy="144337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7145" y="4509677"/>
            <a:ext cx="2111412" cy="14824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44728" y="2358544"/>
            <a:ext cx="932343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P</a:t>
            </a:r>
            <a:r>
              <a:rPr lang="en-US" sz="3200" dirty="0" smtClean="0">
                <a:solidFill>
                  <a:srgbClr val="002060"/>
                </a:solidFill>
              </a:rPr>
              <a:t>revent </a:t>
            </a:r>
            <a:r>
              <a:rPr lang="en-US" sz="3200" dirty="0">
                <a:solidFill>
                  <a:srgbClr val="002060"/>
                </a:solidFill>
              </a:rPr>
              <a:t>chronic respiratory diseases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R</a:t>
            </a:r>
            <a:r>
              <a:rPr lang="en-US" sz="3200" dirty="0" smtClean="0">
                <a:solidFill>
                  <a:srgbClr val="002060"/>
                </a:solidFill>
              </a:rPr>
              <a:t>educe </a:t>
            </a:r>
            <a:r>
              <a:rPr lang="en-US" sz="3200" dirty="0">
                <a:solidFill>
                  <a:srgbClr val="002060"/>
                </a:solidFill>
              </a:rPr>
              <a:t>cause of death and premature deaths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G</a:t>
            </a:r>
            <a:r>
              <a:rPr lang="en-US" sz="3200" dirty="0" smtClean="0">
                <a:solidFill>
                  <a:srgbClr val="002060"/>
                </a:solidFill>
              </a:rPr>
              <a:t>uarantee </a:t>
            </a:r>
            <a:r>
              <a:rPr lang="en-US" sz="3200" dirty="0">
                <a:solidFill>
                  <a:srgbClr val="002060"/>
                </a:solidFill>
              </a:rPr>
              <a:t>the right to clean air in indoor </a:t>
            </a:r>
            <a:r>
              <a:rPr lang="en-US" sz="3200" dirty="0" smtClean="0">
                <a:solidFill>
                  <a:srgbClr val="002060"/>
                </a:solidFill>
              </a:rPr>
              <a:t>spaces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Decrease discrimination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29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997" r="28743" b="16778"/>
          <a:stretch/>
        </p:blipFill>
        <p:spPr>
          <a:xfrm>
            <a:off x="10146867" y="5216074"/>
            <a:ext cx="1704975" cy="14609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0" y="118428"/>
            <a:ext cx="1843918" cy="102058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31/05/17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[Healthy Buildings Day]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3AE3D-20E4-4640-9AB9-4394421DC461}" type="slidenum">
              <a:rPr lang="en-US">
                <a:solidFill>
                  <a:prstClr val="white"/>
                </a:solidFill>
                <a:latin typeface="Calibri" panose="020F0502020204030204"/>
              </a:rPr>
              <a:pPr>
                <a:defRPr/>
              </a:pPr>
              <a:t>13</a:t>
            </a:fld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408739" y="1303680"/>
            <a:ext cx="11443103" cy="8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514401" y="1385467"/>
            <a:ext cx="89804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BE" sz="2000" b="1" dirty="0">
              <a:solidFill>
                <a:srgbClr val="0070C0"/>
              </a:solidFill>
              <a:latin typeface="Gotham Bold" charset="0"/>
              <a:ea typeface="Gotham Bold" charset="0"/>
              <a:cs typeface="Gotham Bold" charset="0"/>
            </a:endParaRPr>
          </a:p>
          <a:p>
            <a:pPr algn="ctr"/>
            <a:endParaRPr lang="fr-BE" sz="2000" b="1" dirty="0" smtClean="0">
              <a:solidFill>
                <a:srgbClr val="0070C0"/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06038" y="653403"/>
            <a:ext cx="100359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4490CE"/>
                </a:solidFill>
                <a:latin typeface="Gotham Bold" charset="0"/>
                <a:ea typeface="Gotham Bold" charset="0"/>
                <a:cs typeface="Gotham Bold" charset="0"/>
              </a:rPr>
              <a:t>Why we should believe, act, and care?</a:t>
            </a:r>
          </a:p>
          <a:p>
            <a:pPr algn="ctr"/>
            <a:endParaRPr lang="fr-BE" sz="2800" b="1" dirty="0" smtClean="0">
              <a:solidFill>
                <a:srgbClr val="0070C0"/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8327" y="1606020"/>
            <a:ext cx="1163361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2060"/>
                </a:solidFill>
              </a:rPr>
              <a:t>An indoor air quality </a:t>
            </a:r>
            <a:r>
              <a:rPr lang="en-US" sz="2600" dirty="0" smtClean="0">
                <a:solidFill>
                  <a:srgbClr val="002060"/>
                </a:solidFill>
              </a:rPr>
              <a:t>performance certificate </a:t>
            </a:r>
            <a:r>
              <a:rPr lang="en-US" sz="2600" dirty="0">
                <a:solidFill>
                  <a:srgbClr val="002060"/>
                </a:solidFill>
              </a:rPr>
              <a:t>is important for </a:t>
            </a:r>
            <a:r>
              <a:rPr lang="en-US" sz="2600" b="1" dirty="0">
                <a:solidFill>
                  <a:srgbClr val="FF0000"/>
                </a:solidFill>
              </a:rPr>
              <a:t>ALL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>
                <a:solidFill>
                  <a:srgbClr val="002060"/>
                </a:solidFill>
              </a:rPr>
              <a:t>of </a:t>
            </a:r>
            <a:r>
              <a:rPr lang="en-US" sz="2600" dirty="0" smtClean="0">
                <a:solidFill>
                  <a:srgbClr val="002060"/>
                </a:solidFill>
              </a:rPr>
              <a:t>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2060"/>
                </a:solidFill>
              </a:rPr>
              <a:t>Prevention </a:t>
            </a:r>
            <a:r>
              <a:rPr lang="en-US" sz="2600" b="1" dirty="0" smtClean="0">
                <a:solidFill>
                  <a:srgbClr val="FF0000"/>
                </a:solidFill>
              </a:rPr>
              <a:t>reduces costs </a:t>
            </a:r>
            <a:r>
              <a:rPr lang="en-US" sz="2600" dirty="0" smtClean="0">
                <a:solidFill>
                  <a:srgbClr val="002060"/>
                </a:solidFill>
              </a:rPr>
              <a:t>in the national health system and </a:t>
            </a:r>
            <a:r>
              <a:rPr lang="en-US" sz="2600" b="1" dirty="0" smtClean="0">
                <a:solidFill>
                  <a:srgbClr val="FF0000"/>
                </a:solidFill>
              </a:rPr>
              <a:t>improves people’s health and quality of life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2060"/>
                </a:solidFill>
              </a:rPr>
              <a:t>Health is a fundamental right, and breathing clean air is a matter of </a:t>
            </a:r>
            <a:r>
              <a:rPr lang="en-US" sz="2600" b="1" dirty="0" smtClean="0">
                <a:solidFill>
                  <a:srgbClr val="FF0000"/>
                </a:solidFill>
              </a:rPr>
              <a:t>public health </a:t>
            </a:r>
            <a:r>
              <a:rPr lang="en-US" sz="2600" dirty="0" smtClean="0">
                <a:solidFill>
                  <a:srgbClr val="002060"/>
                </a:solidFill>
              </a:rPr>
              <a:t>and </a:t>
            </a:r>
            <a:r>
              <a:rPr lang="en-US" sz="2600" b="1" dirty="0" smtClean="0">
                <a:solidFill>
                  <a:srgbClr val="FF0000"/>
                </a:solidFill>
              </a:rPr>
              <a:t>social justice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2060"/>
                </a:solidFill>
              </a:rPr>
              <a:t>EU is </a:t>
            </a:r>
            <a:r>
              <a:rPr lang="en-US" sz="2600" dirty="0">
                <a:solidFill>
                  <a:srgbClr val="002060"/>
                </a:solidFill>
              </a:rPr>
              <a:t>committed to the WHO action plan for the prevention and control of non-communicable diseases </a:t>
            </a:r>
            <a:r>
              <a:rPr lang="en-US" sz="2600" b="1" dirty="0">
                <a:solidFill>
                  <a:srgbClr val="FF0000"/>
                </a:solidFill>
              </a:rPr>
              <a:t>promoting clean air </a:t>
            </a:r>
            <a:r>
              <a:rPr lang="en-US" sz="2600" dirty="0" smtClean="0">
                <a:solidFill>
                  <a:srgbClr val="002060"/>
                </a:solidFill>
              </a:rPr>
              <a:t>and </a:t>
            </a:r>
            <a:r>
              <a:rPr lang="en-US" sz="2600" b="1" dirty="0" smtClean="0">
                <a:solidFill>
                  <a:srgbClr val="FF0000"/>
                </a:solidFill>
              </a:rPr>
              <a:t>reducing </a:t>
            </a:r>
            <a:r>
              <a:rPr lang="en-US" sz="2600" b="1" dirty="0">
                <a:solidFill>
                  <a:srgbClr val="FF0000"/>
                </a:solidFill>
              </a:rPr>
              <a:t>premature deaths </a:t>
            </a:r>
            <a:r>
              <a:rPr lang="en-US" sz="2600" dirty="0">
                <a:solidFill>
                  <a:srgbClr val="002060"/>
                </a:solidFill>
              </a:rPr>
              <a:t>from chronic respiratory diseases by 25% by </a:t>
            </a:r>
            <a:r>
              <a:rPr lang="en-US" sz="2600" dirty="0" smtClean="0">
                <a:solidFill>
                  <a:srgbClr val="002060"/>
                </a:solidFill>
              </a:rPr>
              <a:t>2025</a:t>
            </a:r>
            <a:endParaRPr lang="en-US" sz="2600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14401" y="5267071"/>
            <a:ext cx="89804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The opportunity to change is NOW!</a:t>
            </a:r>
          </a:p>
        </p:txBody>
      </p:sp>
    </p:spTree>
    <p:extLst>
      <p:ext uri="{BB962C8B-B14F-4D97-AF65-F5344CB8AC3E}">
        <p14:creationId xmlns:p14="http://schemas.microsoft.com/office/powerpoint/2010/main" val="310969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997" r="28743" b="16778"/>
          <a:stretch/>
        </p:blipFill>
        <p:spPr>
          <a:xfrm>
            <a:off x="10146867" y="5216074"/>
            <a:ext cx="1704975" cy="14609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0" y="118428"/>
            <a:ext cx="1843918" cy="102058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31/05/17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[Healthy Buildings Day]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3AE3D-20E4-4640-9AB9-4394421DC461}" type="slidenum">
              <a:rPr lang="en-US">
                <a:solidFill>
                  <a:prstClr val="white"/>
                </a:solidFill>
                <a:latin typeface="Calibri" panose="020F0502020204030204"/>
              </a:rPr>
              <a:pPr>
                <a:defRPr/>
              </a:pPr>
              <a:t>14</a:t>
            </a:fld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408739" y="1303680"/>
            <a:ext cx="11443103" cy="8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514401" y="1385467"/>
            <a:ext cx="89804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BE" sz="2000" b="1" dirty="0">
              <a:solidFill>
                <a:srgbClr val="0070C0"/>
              </a:solidFill>
              <a:latin typeface="Gotham Bold" charset="0"/>
              <a:ea typeface="Gotham Bold" charset="0"/>
              <a:cs typeface="Gotham Bold" charset="0"/>
            </a:endParaRPr>
          </a:p>
          <a:p>
            <a:pPr algn="ctr"/>
            <a:endParaRPr lang="fr-BE" sz="2000" b="1" dirty="0" smtClean="0">
              <a:solidFill>
                <a:srgbClr val="0070C0"/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06038" y="653403"/>
            <a:ext cx="100359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490CE"/>
                </a:solidFill>
                <a:latin typeface="Gotham Bold" charset="0"/>
                <a:ea typeface="Gotham Bold" charset="0"/>
                <a:cs typeface="Gotham Bold" charset="0"/>
              </a:rPr>
              <a:t>Appendix, testimonies</a:t>
            </a:r>
            <a:endParaRPr lang="en-US" sz="3200" b="1" dirty="0">
              <a:solidFill>
                <a:srgbClr val="4490CE"/>
              </a:solidFill>
              <a:latin typeface="Gotham Bold" charset="0"/>
              <a:ea typeface="Gotham Bold" charset="0"/>
              <a:cs typeface="Gotham Bold" charset="0"/>
            </a:endParaRPr>
          </a:p>
          <a:p>
            <a:pPr algn="ctr"/>
            <a:endParaRPr lang="fr-BE" sz="2800" b="1" dirty="0" smtClean="0">
              <a:solidFill>
                <a:srgbClr val="0070C0"/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8739" y="1554744"/>
            <a:ext cx="1144310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2060"/>
                </a:solidFill>
                <a:hlinkClick r:id="rId4"/>
              </a:rPr>
              <a:t>Paediatrician</a:t>
            </a:r>
            <a:r>
              <a:rPr lang="en-US" sz="2400" dirty="0">
                <a:solidFill>
                  <a:srgbClr val="002060"/>
                </a:solidFill>
                <a:hlinkClick r:id="rId4"/>
              </a:rPr>
              <a:t> </a:t>
            </a:r>
            <a:r>
              <a:rPr lang="en-US" sz="2400" dirty="0" err="1">
                <a:solidFill>
                  <a:srgbClr val="002060"/>
                </a:solidFill>
                <a:hlinkClick r:id="rId4"/>
              </a:rPr>
              <a:t>Tiina</a:t>
            </a:r>
            <a:r>
              <a:rPr lang="en-US" sz="2400" dirty="0">
                <a:solidFill>
                  <a:srgbClr val="002060"/>
                </a:solidFill>
                <a:hlinkClick r:id="rId4"/>
              </a:rPr>
              <a:t> </a:t>
            </a:r>
            <a:r>
              <a:rPr lang="en-US" sz="2400" dirty="0" err="1">
                <a:solidFill>
                  <a:srgbClr val="002060"/>
                </a:solidFill>
                <a:hlinkClick r:id="rId4"/>
              </a:rPr>
              <a:t>Tuomela</a:t>
            </a:r>
            <a:r>
              <a:rPr lang="en-US" sz="2400" dirty="0">
                <a:solidFill>
                  <a:srgbClr val="002060"/>
                </a:solidFill>
                <a:hlinkClick r:id="rId4"/>
              </a:rPr>
              <a:t> on Children’s Symptoms from Poor Indoor Air </a:t>
            </a:r>
            <a:r>
              <a:rPr lang="en-US" sz="2400" dirty="0" smtClean="0">
                <a:solidFill>
                  <a:srgbClr val="002060"/>
                </a:solidFill>
                <a:hlinkClick r:id="rId4"/>
              </a:rPr>
              <a:t>Quality</a:t>
            </a:r>
            <a:endParaRPr lang="en-US" sz="2400" dirty="0" smtClean="0">
              <a:solidFill>
                <a:srgbClr val="002060"/>
              </a:solidFill>
            </a:endParaRPr>
          </a:p>
          <a:p>
            <a:endParaRPr lang="en-GB" sz="2400" dirty="0">
              <a:solidFill>
                <a:srgbClr val="002060"/>
              </a:solidFill>
            </a:endParaRPr>
          </a:p>
          <a:p>
            <a:r>
              <a:rPr lang="en-US" sz="2400" dirty="0" smtClean="0">
                <a:hlinkClick r:id="rId5"/>
              </a:rPr>
              <a:t>The </a:t>
            </a:r>
            <a:r>
              <a:rPr lang="en-US" sz="2400" dirty="0">
                <a:hlinkClick r:id="rId5"/>
              </a:rPr>
              <a:t>Story of </a:t>
            </a:r>
            <a:r>
              <a:rPr lang="en-US" sz="2400" dirty="0" err="1">
                <a:hlinkClick r:id="rId5"/>
              </a:rPr>
              <a:t>Heikki</a:t>
            </a:r>
            <a:r>
              <a:rPr lang="en-US" sz="2400" dirty="0">
                <a:hlinkClick r:id="rId5"/>
              </a:rPr>
              <a:t> </a:t>
            </a:r>
            <a:r>
              <a:rPr lang="en-US" sz="2400" dirty="0" err="1">
                <a:hlinkClick r:id="rId5"/>
              </a:rPr>
              <a:t>Huotari</a:t>
            </a:r>
            <a:r>
              <a:rPr lang="en-US" sz="2400" dirty="0">
                <a:hlinkClick r:id="rId5"/>
              </a:rPr>
              <a:t>, who Fell Ill Due to Poor Indoor Air </a:t>
            </a:r>
            <a:r>
              <a:rPr lang="en-US" sz="2400" dirty="0" smtClean="0">
                <a:hlinkClick r:id="rId5"/>
              </a:rPr>
              <a:t>Quality</a:t>
            </a:r>
            <a:endParaRPr lang="en-US" sz="2400" dirty="0" smtClean="0"/>
          </a:p>
          <a:p>
            <a:endParaRPr lang="en-US" sz="2400" dirty="0">
              <a:solidFill>
                <a:srgbClr val="002060"/>
              </a:solidFill>
              <a:hlinkClick r:id="rId4"/>
            </a:endParaRPr>
          </a:p>
          <a:p>
            <a:r>
              <a:rPr lang="en-US" sz="2400" dirty="0" err="1">
                <a:solidFill>
                  <a:srgbClr val="002060"/>
                </a:solidFill>
                <a:hlinkClick r:id="rId6"/>
              </a:rPr>
              <a:t>Santra</a:t>
            </a:r>
            <a:r>
              <a:rPr lang="en-US" sz="2400" dirty="0">
                <a:solidFill>
                  <a:srgbClr val="002060"/>
                </a:solidFill>
                <a:hlinkClick r:id="rId6"/>
              </a:rPr>
              <a:t> and </a:t>
            </a:r>
            <a:r>
              <a:rPr lang="en-US" sz="2400" dirty="0" err="1">
                <a:solidFill>
                  <a:srgbClr val="002060"/>
                </a:solidFill>
                <a:hlinkClick r:id="rId6"/>
              </a:rPr>
              <a:t>Pihla’s</a:t>
            </a:r>
            <a:r>
              <a:rPr lang="en-US" sz="2400" dirty="0">
                <a:solidFill>
                  <a:srgbClr val="002060"/>
                </a:solidFill>
                <a:hlinkClick r:id="rId6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hlinkClick r:id="rId6"/>
              </a:rPr>
              <a:t>Story</a:t>
            </a:r>
            <a:r>
              <a:rPr lang="en-US" sz="2400" dirty="0" smtClean="0">
                <a:solidFill>
                  <a:srgbClr val="002060"/>
                </a:solidFill>
              </a:rPr>
              <a:t> (part I)</a:t>
            </a:r>
          </a:p>
          <a:p>
            <a:endParaRPr lang="en-US" sz="2400" dirty="0">
              <a:solidFill>
                <a:srgbClr val="002060"/>
              </a:solidFill>
              <a:hlinkClick r:id="rId4"/>
            </a:endParaRPr>
          </a:p>
          <a:p>
            <a:r>
              <a:rPr lang="en-US" sz="2400" dirty="0" err="1">
                <a:solidFill>
                  <a:srgbClr val="002060"/>
                </a:solidFill>
                <a:hlinkClick r:id="rId7"/>
              </a:rPr>
              <a:t>Santra</a:t>
            </a:r>
            <a:r>
              <a:rPr lang="en-US" sz="2400" dirty="0">
                <a:solidFill>
                  <a:srgbClr val="002060"/>
                </a:solidFill>
                <a:hlinkClick r:id="rId7"/>
              </a:rPr>
              <a:t> and </a:t>
            </a:r>
            <a:r>
              <a:rPr lang="en-US" sz="2400" dirty="0" err="1">
                <a:solidFill>
                  <a:srgbClr val="002060"/>
                </a:solidFill>
                <a:hlinkClick r:id="rId7"/>
              </a:rPr>
              <a:t>Pihla’s</a:t>
            </a:r>
            <a:r>
              <a:rPr lang="en-US" sz="2400" dirty="0">
                <a:solidFill>
                  <a:srgbClr val="002060"/>
                </a:solidFill>
                <a:hlinkClick r:id="rId7"/>
              </a:rPr>
              <a:t> Story </a:t>
            </a:r>
            <a:r>
              <a:rPr lang="en-US" sz="2400" dirty="0" smtClean="0">
                <a:solidFill>
                  <a:srgbClr val="002060"/>
                </a:solidFill>
              </a:rPr>
              <a:t>(part II)</a:t>
            </a:r>
          </a:p>
        </p:txBody>
      </p:sp>
    </p:spTree>
    <p:extLst>
      <p:ext uri="{BB962C8B-B14F-4D97-AF65-F5344CB8AC3E}">
        <p14:creationId xmlns:p14="http://schemas.microsoft.com/office/powerpoint/2010/main" val="427070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6271" y="0"/>
            <a:ext cx="12192000" cy="6858000"/>
          </a:xfrm>
          <a:prstGeom prst="rect">
            <a:avLst/>
          </a:prstGeom>
          <a:solidFill>
            <a:srgbClr val="449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75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59" y="202532"/>
            <a:ext cx="2347075" cy="1299071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374" b="14571"/>
          <a:stretch/>
        </p:blipFill>
        <p:spPr>
          <a:xfrm>
            <a:off x="8969875" y="3609395"/>
            <a:ext cx="3189516" cy="324860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89997" y="2290785"/>
            <a:ext cx="97820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Gotham Bold" charset="0"/>
                <a:ea typeface="Gotham Bold" charset="0"/>
                <a:cs typeface="Gotham Bold" charset="0"/>
              </a:rPr>
              <a:t>Thank you!</a:t>
            </a:r>
          </a:p>
          <a:p>
            <a:pPr algn="ctr"/>
            <a:endParaRPr lang="en-US" sz="4400" b="1" dirty="0">
              <a:solidFill>
                <a:schemeClr val="bg1"/>
              </a:solidFill>
              <a:latin typeface="Gotham Bold" charset="0"/>
              <a:ea typeface="Gotham Bold" charset="0"/>
              <a:cs typeface="Gotham Bold" charset="0"/>
            </a:endParaRPr>
          </a:p>
          <a:p>
            <a:pPr algn="ctr"/>
            <a:endParaRPr lang="en-US" sz="4000" b="1" dirty="0">
              <a:solidFill>
                <a:schemeClr val="bg1"/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4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997" r="28743" b="16778"/>
          <a:stretch/>
        </p:blipFill>
        <p:spPr>
          <a:xfrm>
            <a:off x="10398469" y="5382509"/>
            <a:ext cx="1704975" cy="1460951"/>
          </a:xfrm>
          <a:prstGeom prst="rect">
            <a:avLst/>
          </a:prstGeom>
        </p:spPr>
      </p:pic>
      <p:sp>
        <p:nvSpPr>
          <p:cNvPr id="5" name="TextBox 10"/>
          <p:cNvSpPr txBox="1"/>
          <p:nvPr/>
        </p:nvSpPr>
        <p:spPr>
          <a:xfrm>
            <a:off x="3581400" y="758353"/>
            <a:ext cx="6941127" cy="584775"/>
          </a:xfrm>
          <a:prstGeom prst="rect">
            <a:avLst/>
          </a:prstGeom>
          <a:noFill/>
          <a:effectLst>
            <a:outerShdw sx="1000" sy="1000" algn="ctr" rotWithShape="0">
              <a:schemeClr val="accent1">
                <a:lumMod val="50000"/>
              </a:schemeClr>
            </a:outerShdw>
          </a:effectLst>
        </p:spPr>
        <p:txBody>
          <a:bodyPr wrap="square" lIns="0" rtlCol="0">
            <a:spAutoFit/>
          </a:bodyPr>
          <a:lstStyle/>
          <a:p>
            <a:pPr lvl="0" algn="ctr"/>
            <a:r>
              <a:rPr lang="en-US" sz="3200" b="1" dirty="0">
                <a:solidFill>
                  <a:srgbClr val="4490CE"/>
                </a:solidFill>
                <a:latin typeface="Gotham Bold" charset="0"/>
                <a:ea typeface="Gotham Bold" charset="0"/>
                <a:cs typeface="Gotham Bold" charset="0"/>
              </a:rPr>
              <a:t>Who are we?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84" y="144551"/>
            <a:ext cx="1843918" cy="102058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31/05/17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[Healthy Buildings Day]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3AE3D-20E4-4640-9AB9-4394421DC461}" type="slidenum">
              <a:rPr lang="en-US">
                <a:solidFill>
                  <a:prstClr val="white"/>
                </a:solidFill>
                <a:latin typeface="Calibri" panose="020F0502020204030204"/>
              </a:rPr>
              <a:pPr>
                <a:defRPr/>
              </a:pPr>
              <a:t>2</a:t>
            </a:fld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75335" y="1281573"/>
            <a:ext cx="111082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35" y="1482458"/>
            <a:ext cx="5554105" cy="4695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5898293" y="1566903"/>
            <a:ext cx="5873577" cy="470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2060"/>
                </a:solidFill>
              </a:rPr>
              <a:t>A European alliance of </a:t>
            </a:r>
            <a:r>
              <a:rPr lang="en-GB" sz="2200" b="1" dirty="0" smtClean="0">
                <a:solidFill>
                  <a:srgbClr val="002060"/>
                </a:solidFill>
              </a:rPr>
              <a:t>41</a:t>
            </a:r>
            <a:r>
              <a:rPr lang="en-GB" sz="2200" dirty="0" smtClean="0">
                <a:solidFill>
                  <a:srgbClr val="002060"/>
                </a:solidFill>
              </a:rPr>
              <a:t> </a:t>
            </a:r>
            <a:r>
              <a:rPr lang="en-GB" sz="2200" dirty="0">
                <a:solidFill>
                  <a:srgbClr val="002060"/>
                </a:solidFill>
              </a:rPr>
              <a:t>allergy, asthma and chronic obstructive pulmonary disease (COPD) national patients’ associations </a:t>
            </a:r>
          </a:p>
          <a:p>
            <a:pPr algn="just">
              <a:buClr>
                <a:srgbClr val="0070C0"/>
              </a:buClr>
            </a:pPr>
            <a:endParaRPr lang="en-GB" sz="2200" dirty="0">
              <a:solidFill>
                <a:srgbClr val="002060"/>
              </a:solidFill>
            </a:endParaRPr>
          </a:p>
          <a:p>
            <a:pPr marL="285750" indent="-28575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fr-BE" sz="2200" dirty="0">
                <a:solidFill>
                  <a:srgbClr val="002060"/>
                </a:solidFill>
              </a:rPr>
              <a:t>We </a:t>
            </a:r>
            <a:r>
              <a:rPr lang="fr-BE" sz="2200" dirty="0" smtClean="0">
                <a:solidFill>
                  <a:srgbClr val="002060"/>
                </a:solidFill>
              </a:rPr>
              <a:t>represent </a:t>
            </a:r>
            <a:r>
              <a:rPr lang="fr-BE" sz="2200" b="1" dirty="0">
                <a:solidFill>
                  <a:srgbClr val="002060"/>
                </a:solidFill>
              </a:rPr>
              <a:t>25 European countries</a:t>
            </a:r>
          </a:p>
          <a:p>
            <a:pPr algn="just">
              <a:buClr>
                <a:srgbClr val="0070C0"/>
              </a:buClr>
            </a:pPr>
            <a:endParaRPr lang="fr-BE" sz="2200" dirty="0">
              <a:solidFill>
                <a:srgbClr val="002060"/>
              </a:solidFill>
            </a:endParaRPr>
          </a:p>
          <a:p>
            <a:pPr marL="285750" indent="-28575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fr-BE" sz="2200" dirty="0">
                <a:solidFill>
                  <a:srgbClr val="002060"/>
                </a:solidFill>
              </a:rPr>
              <a:t>We </a:t>
            </a:r>
            <a:r>
              <a:rPr lang="fr-BE" sz="2200" dirty="0" smtClean="0">
                <a:solidFill>
                  <a:srgbClr val="002060"/>
                </a:solidFill>
              </a:rPr>
              <a:t>represent the voices of </a:t>
            </a:r>
            <a:r>
              <a:rPr lang="fr-BE" sz="2200" b="1" dirty="0">
                <a:solidFill>
                  <a:srgbClr val="002060"/>
                </a:solidFill>
              </a:rPr>
              <a:t>½ million patients </a:t>
            </a:r>
            <a:r>
              <a:rPr lang="fr-BE" sz="2200" dirty="0">
                <a:solidFill>
                  <a:srgbClr val="002060"/>
                </a:solidFill>
              </a:rPr>
              <a:t>in Europe</a:t>
            </a:r>
          </a:p>
          <a:p>
            <a:pPr algn="just">
              <a:buClr>
                <a:srgbClr val="0070C0"/>
              </a:buClr>
            </a:pPr>
            <a:endParaRPr lang="fr-BE" sz="2200" dirty="0">
              <a:solidFill>
                <a:srgbClr val="002060"/>
              </a:solidFill>
            </a:endParaRPr>
          </a:p>
          <a:p>
            <a:pPr marL="285750" indent="-28575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fr-BE" sz="2200" dirty="0">
                <a:solidFill>
                  <a:srgbClr val="002060"/>
                </a:solidFill>
              </a:rPr>
              <a:t>We are dedicated to </a:t>
            </a:r>
            <a:r>
              <a:rPr lang="fr-BE" sz="2200" dirty="0" smtClean="0">
                <a:solidFill>
                  <a:srgbClr val="002060"/>
                </a:solidFill>
              </a:rPr>
              <a:t>making </a:t>
            </a:r>
            <a:r>
              <a:rPr lang="fr-BE" sz="2200" dirty="0">
                <a:solidFill>
                  <a:srgbClr val="002060"/>
                </a:solidFill>
              </a:rPr>
              <a:t>Europe a place where patients live </a:t>
            </a:r>
            <a:r>
              <a:rPr lang="fr-BE" sz="2200" dirty="0" smtClean="0">
                <a:solidFill>
                  <a:srgbClr val="002060"/>
                </a:solidFill>
              </a:rPr>
              <a:t>in a </a:t>
            </a:r>
            <a:r>
              <a:rPr lang="fr-BE" sz="2200" b="1" dirty="0" err="1">
                <a:solidFill>
                  <a:srgbClr val="002060"/>
                </a:solidFill>
              </a:rPr>
              <a:t>safe</a:t>
            </a:r>
            <a:r>
              <a:rPr lang="fr-BE" sz="2200" b="1" dirty="0">
                <a:solidFill>
                  <a:srgbClr val="002060"/>
                </a:solidFill>
              </a:rPr>
              <a:t> </a:t>
            </a:r>
            <a:r>
              <a:rPr lang="fr-BE" sz="2200" b="1" dirty="0" err="1" smtClean="0">
                <a:solidFill>
                  <a:srgbClr val="002060"/>
                </a:solidFill>
              </a:rPr>
              <a:t>enviroment</a:t>
            </a:r>
            <a:endParaRPr lang="en-GB" dirty="0" smtClean="0"/>
          </a:p>
          <a:p>
            <a:pPr algn="just">
              <a:buClr>
                <a:srgbClr val="0070C0"/>
              </a:buClr>
            </a:pPr>
            <a:endParaRPr lang="fr-BE" dirty="0"/>
          </a:p>
          <a:p>
            <a:pPr>
              <a:spcBef>
                <a:spcPct val="20000"/>
              </a:spcBef>
              <a:buClr>
                <a:srgbClr val="0070C0"/>
              </a:buClr>
              <a:defRPr/>
            </a:pPr>
            <a:endParaRPr lang="nl-BE" dirty="0"/>
          </a:p>
          <a:p>
            <a:pPr marL="285750" indent="-28575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7707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49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75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114" y="202532"/>
            <a:ext cx="2347075" cy="1299071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374" b="14571"/>
          <a:stretch/>
        </p:blipFill>
        <p:spPr>
          <a:xfrm>
            <a:off x="9002484" y="3517768"/>
            <a:ext cx="3189516" cy="32486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1862" y="2486716"/>
            <a:ext cx="97820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Gotham Bold" charset="0"/>
                <a:ea typeface="Gotham Bold" charset="0"/>
                <a:cs typeface="Gotham Bold" charset="0"/>
              </a:rPr>
              <a:t>Why </a:t>
            </a:r>
            <a:r>
              <a:rPr lang="en-US" sz="4400" b="1" dirty="0">
                <a:solidFill>
                  <a:schemeClr val="bg1"/>
                </a:solidFill>
                <a:latin typeface="Gotham Bold" charset="0"/>
                <a:ea typeface="Gotham Bold" charset="0"/>
                <a:cs typeface="Gotham Bold" charset="0"/>
              </a:rPr>
              <a:t>is indoor </a:t>
            </a:r>
            <a:r>
              <a:rPr lang="en-US" sz="4400" b="1" dirty="0" smtClean="0">
                <a:solidFill>
                  <a:schemeClr val="bg1"/>
                </a:solidFill>
                <a:latin typeface="Gotham Bold" charset="0"/>
                <a:ea typeface="Gotham Bold" charset="0"/>
                <a:cs typeface="Gotham Bold" charset="0"/>
              </a:rPr>
              <a:t>air quality a priority </a:t>
            </a:r>
            <a:r>
              <a:rPr lang="en-US" sz="4400" b="1" smtClean="0">
                <a:solidFill>
                  <a:schemeClr val="bg1"/>
                </a:solidFill>
                <a:latin typeface="Gotham Bold" charset="0"/>
                <a:ea typeface="Gotham Bold" charset="0"/>
                <a:cs typeface="Gotham Bold" charset="0"/>
              </a:rPr>
              <a:t>for patients?</a:t>
            </a:r>
            <a:endParaRPr lang="en-US" sz="4400" b="1" dirty="0">
              <a:solidFill>
                <a:schemeClr val="bg1"/>
              </a:solidFill>
              <a:latin typeface="Gotham Bold" charset="0"/>
              <a:ea typeface="Gotham Bold" charset="0"/>
              <a:cs typeface="Gotham Bold" charset="0"/>
            </a:endParaRPr>
          </a:p>
          <a:p>
            <a:pPr algn="ctr"/>
            <a:endParaRPr lang="en-US" sz="4000" b="1" dirty="0">
              <a:solidFill>
                <a:schemeClr val="bg1"/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10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997" r="28743" b="16778"/>
          <a:stretch/>
        </p:blipFill>
        <p:spPr>
          <a:xfrm>
            <a:off x="10374336" y="5397049"/>
            <a:ext cx="1704975" cy="14609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69" y="224312"/>
            <a:ext cx="1843918" cy="102058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31/05/17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[Healthy Buildings Day]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3AE3D-20E4-4640-9AB9-4394421DC461}" type="slidenum">
              <a:rPr lang="en-US">
                <a:solidFill>
                  <a:prstClr val="white"/>
                </a:solidFill>
                <a:latin typeface="Calibri" panose="020F0502020204030204"/>
              </a:rPr>
              <a:pPr>
                <a:defRPr/>
              </a:pPr>
              <a:t>4</a:t>
            </a:fld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485220" y="1354830"/>
            <a:ext cx="11594091" cy="8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98137" y="1399381"/>
            <a:ext cx="99957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Gotham Bold" charset="0"/>
                <a:cs typeface="Calibri" panose="020F0502020204030204" pitchFamily="34" charset="0"/>
              </a:rPr>
              <a:t>Chronic respiratory diseases are amongst the most prevalent chronic diseases in Europe</a:t>
            </a:r>
            <a:endParaRPr lang="en-GB" sz="2400" b="1" dirty="0">
              <a:solidFill>
                <a:srgbClr val="0070C0"/>
              </a:solidFill>
              <a:latin typeface="Calibri" panose="020F0502020204030204" pitchFamily="34" charset="0"/>
              <a:ea typeface="Gotham Bold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349" y="2274678"/>
            <a:ext cx="7084119" cy="3543995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644901" y="5750283"/>
            <a:ext cx="89804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… and our strategy is to engage!</a:t>
            </a:r>
          </a:p>
        </p:txBody>
      </p:sp>
      <p:sp>
        <p:nvSpPr>
          <p:cNvPr id="17" name="TextBox 10"/>
          <p:cNvSpPr txBox="1"/>
          <p:nvPr/>
        </p:nvSpPr>
        <p:spPr>
          <a:xfrm>
            <a:off x="2654729" y="755351"/>
            <a:ext cx="9424582" cy="584775"/>
          </a:xfrm>
          <a:prstGeom prst="rect">
            <a:avLst/>
          </a:prstGeom>
          <a:noFill/>
          <a:effectLst>
            <a:outerShdw sx="1000" sy="1000" algn="ctr" rotWithShape="0">
              <a:schemeClr val="accent1">
                <a:lumMod val="50000"/>
              </a:schemeClr>
            </a:outerShdw>
          </a:effectLst>
        </p:spPr>
        <p:txBody>
          <a:bodyPr wrap="square" lIns="0" rtlCol="0">
            <a:spAutoFit/>
          </a:bodyPr>
          <a:lstStyle/>
          <a:p>
            <a:pPr lvl="0" algn="just"/>
            <a:r>
              <a:rPr lang="en-US" sz="3200" b="1" dirty="0" smtClean="0">
                <a:solidFill>
                  <a:srgbClr val="4490CE"/>
                </a:solidFill>
                <a:latin typeface="Gotham Bold" charset="0"/>
                <a:ea typeface="Gotham Bold" charset="0"/>
                <a:cs typeface="Gotham Bold" charset="0"/>
              </a:rPr>
              <a:t>Indoor </a:t>
            </a:r>
            <a:r>
              <a:rPr lang="en-US" sz="3200" b="1" dirty="0">
                <a:solidFill>
                  <a:srgbClr val="4490CE"/>
                </a:solidFill>
                <a:latin typeface="Gotham Bold" charset="0"/>
                <a:ea typeface="Gotham Bold" charset="0"/>
                <a:cs typeface="Gotham Bold" charset="0"/>
              </a:rPr>
              <a:t>air quality </a:t>
            </a:r>
            <a:r>
              <a:rPr lang="en-US" sz="3200" b="1" dirty="0" smtClean="0">
                <a:solidFill>
                  <a:srgbClr val="4490CE"/>
                </a:solidFill>
                <a:latin typeface="Gotham Bold" charset="0"/>
                <a:ea typeface="Gotham Bold" charset="0"/>
                <a:cs typeface="Gotham Bold" charset="0"/>
              </a:rPr>
              <a:t>needs </a:t>
            </a:r>
            <a:r>
              <a:rPr lang="en-US" sz="3200" b="1" dirty="0">
                <a:solidFill>
                  <a:srgbClr val="4490CE"/>
                </a:solidFill>
                <a:latin typeface="Gotham Bold" charset="0"/>
                <a:ea typeface="Gotham Bold" charset="0"/>
                <a:cs typeface="Gotham Bold" charset="0"/>
              </a:rPr>
              <a:t>to </a:t>
            </a:r>
            <a:r>
              <a:rPr lang="en-US" sz="3200" b="1" dirty="0" smtClean="0">
                <a:solidFill>
                  <a:srgbClr val="4490CE"/>
                </a:solidFill>
                <a:latin typeface="Gotham Bold" charset="0"/>
                <a:ea typeface="Gotham Bold" charset="0"/>
                <a:cs typeface="Gotham Bold" charset="0"/>
              </a:rPr>
              <a:t>be addressed</a:t>
            </a:r>
            <a:endParaRPr lang="en-US" sz="3200" b="1" dirty="0">
              <a:solidFill>
                <a:srgbClr val="4490CE"/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15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997" r="28743" b="16778"/>
          <a:stretch/>
        </p:blipFill>
        <p:spPr>
          <a:xfrm>
            <a:off x="10398469" y="5382509"/>
            <a:ext cx="1704975" cy="14609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84" y="144551"/>
            <a:ext cx="1843918" cy="102058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31/05/17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986605" y="6315198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[Healthy Buildings Day]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3AE3D-20E4-4640-9AB9-4394421DC461}" type="slidenum">
              <a:rPr lang="en-US">
                <a:solidFill>
                  <a:prstClr val="white"/>
                </a:solidFill>
                <a:latin typeface="Calibri" panose="020F0502020204030204"/>
              </a:rPr>
              <a:pPr>
                <a:defRPr/>
              </a:pPr>
              <a:t>5</a:t>
            </a:fld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75335" y="1281573"/>
            <a:ext cx="111082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819057" y="196356"/>
            <a:ext cx="89804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4490CE"/>
                </a:solidFill>
                <a:latin typeface="Gotham Bold" charset="0"/>
                <a:ea typeface="Gotham Bold" charset="0"/>
                <a:cs typeface="Gotham Bold" charset="0"/>
              </a:rPr>
              <a:t>EFA position: </a:t>
            </a:r>
          </a:p>
          <a:p>
            <a:pPr algn="ctr"/>
            <a:r>
              <a:rPr lang="en-GB" sz="3200" b="1" dirty="0">
                <a:solidFill>
                  <a:srgbClr val="4490CE"/>
                </a:solidFill>
                <a:latin typeface="Gotham Bold" charset="0"/>
                <a:ea typeface="Gotham Bold" charset="0"/>
                <a:cs typeface="Gotham Bold" charset="0"/>
              </a:rPr>
              <a:t>EU strategy on chronic respiratory diseases 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4584" y="5358854"/>
            <a:ext cx="115948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Health in all policies principle is important </a:t>
            </a:r>
            <a:r>
              <a:rPr lang="en-US" sz="3200" b="1" dirty="0" smtClean="0">
                <a:solidFill>
                  <a:srgbClr val="FF0000"/>
                </a:solidFill>
              </a:rPr>
              <a:t>but,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we should also include prevention in all policies</a:t>
            </a:r>
          </a:p>
        </p:txBody>
      </p:sp>
      <p:pic>
        <p:nvPicPr>
          <p:cNvPr id="13" name="Picture 12" descr="CRD closing banner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83" y="1374637"/>
            <a:ext cx="11216443" cy="2052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_x0020_1" descr="id:image002.jpg@01D2C8AD.7A50D1A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91" y="3479522"/>
            <a:ext cx="11124226" cy="1841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768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997" r="28743" b="16778"/>
          <a:stretch/>
        </p:blipFill>
        <p:spPr>
          <a:xfrm>
            <a:off x="10348913" y="5303095"/>
            <a:ext cx="1704975" cy="14609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42" y="228582"/>
            <a:ext cx="1843918" cy="102058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31/05/17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[Healthy Buildings Day]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3AE3D-20E4-4640-9AB9-4394421DC461}" type="slidenum">
              <a:rPr lang="en-US">
                <a:solidFill>
                  <a:prstClr val="white"/>
                </a:solidFill>
                <a:latin typeface="Calibri" panose="020F0502020204030204"/>
              </a:rPr>
              <a:pPr>
                <a:defRPr/>
              </a:pPr>
              <a:t>6</a:t>
            </a:fld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746975" y="1373407"/>
            <a:ext cx="11011436" cy="43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469843" y="339685"/>
            <a:ext cx="92885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4490CE"/>
                </a:solidFill>
                <a:latin typeface="Gotham Bold" charset="0"/>
                <a:ea typeface="Gotham Bold" charset="0"/>
                <a:cs typeface="Gotham Bold" charset="0"/>
              </a:rPr>
              <a:t>Prevention takes many forms:</a:t>
            </a:r>
          </a:p>
          <a:p>
            <a:pPr algn="ctr"/>
            <a:r>
              <a:rPr lang="en-GB" sz="3200" b="1" dirty="0">
                <a:solidFill>
                  <a:srgbClr val="4490CE"/>
                </a:solidFill>
                <a:latin typeface="Gotham Bold" charset="0"/>
                <a:ea typeface="Gotham Bold" charset="0"/>
                <a:cs typeface="Gotham Bold" charset="0"/>
              </a:rPr>
              <a:t>tacking environmental determinants is one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46975" y="1416903"/>
            <a:ext cx="1094447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Gotham Bold" charset="0"/>
                <a:cs typeface="Calibri" panose="020F0502020204030204" pitchFamily="34" charset="0"/>
              </a:rPr>
              <a:t>“Air 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  <a:ea typeface="Gotham Bold" charset="0"/>
                <a:cs typeface="Calibri" panose="020F0502020204030204" pitchFamily="34" charset="0"/>
              </a:rPr>
              <a:t>quality is one of the main identified problems of environmental pollution related to health problems such as respiratory diseases, </a:t>
            </a:r>
            <a:r>
              <a:rPr lang="en-GB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Gotham Bold" charset="0"/>
                <a:cs typeface="Calibri" panose="020F0502020204030204" pitchFamily="34" charset="0"/>
              </a:rPr>
              <a:t>asthma, 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  <a:ea typeface="Gotham Bold" charset="0"/>
                <a:cs typeface="Calibri" panose="020F0502020204030204" pitchFamily="34" charset="0"/>
              </a:rPr>
              <a:t>and </a:t>
            </a:r>
            <a:r>
              <a:rPr lang="en-GB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Gotham Bold" charset="0"/>
                <a:cs typeface="Calibri" panose="020F0502020204030204" pitchFamily="34" charset="0"/>
              </a:rPr>
              <a:t>allergies” </a:t>
            </a:r>
            <a:endParaRPr lang="en-GB" sz="2400" b="1" dirty="0">
              <a:solidFill>
                <a:srgbClr val="0070C0"/>
              </a:solidFill>
              <a:latin typeface="Calibri" panose="020F0502020204030204" pitchFamily="34" charset="0"/>
              <a:ea typeface="Gotham Bold" charset="0"/>
              <a:cs typeface="Calibri" panose="020F0502020204030204" pitchFamily="34" charset="0"/>
            </a:endParaRPr>
          </a:p>
          <a:p>
            <a:pPr algn="r"/>
            <a:r>
              <a:rPr lang="en-GB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Gotham Bold" charset="0"/>
                <a:cs typeface="Calibri" panose="020F0502020204030204" pitchFamily="34" charset="0"/>
              </a:rPr>
              <a:t>DG </a:t>
            </a:r>
            <a:r>
              <a:rPr lang="en-GB" sz="20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Gotham Bold" charset="0"/>
                <a:cs typeface="Calibri" panose="020F0502020204030204" pitchFamily="34" charset="0"/>
              </a:rPr>
              <a:t>Sante</a:t>
            </a:r>
            <a:endParaRPr lang="en-GB" sz="2000" b="1" dirty="0" smtClean="0">
              <a:solidFill>
                <a:srgbClr val="0070C0"/>
              </a:solidFill>
              <a:latin typeface="Calibri" panose="020F0502020204030204" pitchFamily="34" charset="0"/>
              <a:ea typeface="Gotham Bold" charset="0"/>
              <a:cs typeface="Calibri" panose="020F050202020403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08865" y="6169379"/>
            <a:ext cx="100401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i="1" dirty="0" smtClean="0">
                <a:solidFill>
                  <a:srgbClr val="0070C0"/>
                </a:solidFill>
              </a:rPr>
              <a:t>Sources: Opinion on Risks Assessment on IAQ, Scientific Committee on Health and Environmental Risks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92051" y="2555676"/>
            <a:ext cx="1085431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900 compounds </a:t>
            </a:r>
            <a:r>
              <a:rPr lang="en-US" sz="2400" b="1" dirty="0" smtClean="0">
                <a:solidFill>
                  <a:srgbClr val="FF0000"/>
                </a:solidFill>
              </a:rPr>
              <a:t>HARMFUL TO HEALTH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have been detected in indoor air quality:</a:t>
            </a:r>
          </a:p>
          <a:p>
            <a:pPr algn="ctr"/>
            <a:endParaRPr lang="en-US" sz="24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Anthropogenic pollutants - building materials, and outdoor pollutants (VOC, NO2, CO2 , PM5, PM10)</a:t>
            </a: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Allergens - molds, pollen, and biological contaminants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endParaRPr lang="en-US" sz="2400" dirty="0" smtClean="0">
              <a:solidFill>
                <a:srgbClr val="002060"/>
              </a:solidFill>
            </a:endParaRPr>
          </a:p>
          <a:p>
            <a:pPr algn="ctr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3502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997" r="28743" b="16778"/>
          <a:stretch/>
        </p:blipFill>
        <p:spPr>
          <a:xfrm>
            <a:off x="10319448" y="5295168"/>
            <a:ext cx="1704975" cy="14609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601" y="139370"/>
            <a:ext cx="1843918" cy="102058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31/05/17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[Healthy Buildings Day]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3AE3D-20E4-4640-9AB9-4394421DC461}" type="slidenum">
              <a:rPr lang="en-US">
                <a:solidFill>
                  <a:prstClr val="white"/>
                </a:solidFill>
                <a:latin typeface="Calibri" panose="020F0502020204030204"/>
              </a:rPr>
              <a:pPr>
                <a:defRPr/>
              </a:pPr>
              <a:t>7</a:t>
            </a:fld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838200" y="1272397"/>
            <a:ext cx="11061879" cy="9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358319" y="718829"/>
            <a:ext cx="8541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4490CE"/>
                </a:solidFill>
                <a:latin typeface="Gotham Bold" charset="0"/>
                <a:ea typeface="Gotham Bold" charset="0"/>
                <a:cs typeface="Gotham Bold" charset="0"/>
              </a:rPr>
              <a:t>Indoor </a:t>
            </a:r>
            <a:r>
              <a:rPr lang="en-GB" sz="3200" b="1" dirty="0" smtClean="0">
                <a:solidFill>
                  <a:srgbClr val="4490CE"/>
                </a:solidFill>
                <a:latin typeface="Gotham Bold" charset="0"/>
                <a:ea typeface="Gotham Bold" charset="0"/>
                <a:cs typeface="Gotham Bold" charset="0"/>
              </a:rPr>
              <a:t>pollution </a:t>
            </a:r>
            <a:r>
              <a:rPr lang="en-GB" sz="3200" b="1" dirty="0">
                <a:solidFill>
                  <a:srgbClr val="4490CE"/>
                </a:solidFill>
                <a:latin typeface="Gotham Bold" charset="0"/>
                <a:ea typeface="Gotham Bold" charset="0"/>
                <a:cs typeface="Gotham Bold" charset="0"/>
              </a:rPr>
              <a:t>and human </a:t>
            </a:r>
            <a:r>
              <a:rPr lang="en-GB" sz="3200" b="1" dirty="0" smtClean="0">
                <a:solidFill>
                  <a:srgbClr val="4490CE"/>
                </a:solidFill>
                <a:latin typeface="Gotham Bold" charset="0"/>
                <a:ea typeface="Gotham Bold" charset="0"/>
                <a:cs typeface="Gotham Bold" charset="0"/>
              </a:rPr>
              <a:t>health effects</a:t>
            </a:r>
            <a:endParaRPr lang="en-GB" sz="3200" b="1" dirty="0">
              <a:solidFill>
                <a:srgbClr val="4490CE"/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08865" y="6169379"/>
            <a:ext cx="100401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i="1" dirty="0" smtClean="0">
                <a:solidFill>
                  <a:srgbClr val="0070C0"/>
                </a:solidFill>
              </a:rPr>
              <a:t>Sources: European Federation of Allergy and Airways Diseases Patients’ Association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4028" y="1352507"/>
            <a:ext cx="5294317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ea typeface="Gotham Bold" charset="0"/>
                <a:cs typeface="Calibri" panose="020F0502020204030204" pitchFamily="34" charset="0"/>
              </a:rPr>
              <a:t>Doctor’s diagnosis</a:t>
            </a:r>
            <a:r>
              <a:rPr lang="en-US" sz="2000" b="1" dirty="0" smtClean="0">
                <a:solidFill>
                  <a:srgbClr val="0070C0"/>
                </a:solidFill>
                <a:ea typeface="Gotham Bold" charset="0"/>
                <a:cs typeface="Gotham Bold" charset="0"/>
              </a:rPr>
              <a:t>:</a:t>
            </a:r>
          </a:p>
          <a:p>
            <a:endParaRPr lang="en-US" sz="2000" b="1" dirty="0" smtClean="0">
              <a:solidFill>
                <a:srgbClr val="0070C0"/>
              </a:solidFill>
              <a:ea typeface="Gotham Bold" charset="0"/>
              <a:cs typeface="Gotham Bold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Lung function reduction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Bronchial hyper responsiveness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Respiratory </a:t>
            </a:r>
            <a:r>
              <a:rPr lang="en-US" sz="2000" dirty="0">
                <a:solidFill>
                  <a:srgbClr val="002060"/>
                </a:solidFill>
              </a:rPr>
              <a:t>infections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COPD</a:t>
            </a:r>
            <a:endParaRPr lang="en-US" sz="2400" b="1" dirty="0" smtClean="0">
              <a:solidFill>
                <a:srgbClr val="0070C0"/>
              </a:solidFill>
              <a:ea typeface="Gotham Bold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Asthma and rhinitis</a:t>
            </a:r>
            <a:endParaRPr lang="en-US" sz="20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Asthma Pneumonitis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Chronic cough</a:t>
            </a:r>
          </a:p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683903" y="1311921"/>
            <a:ext cx="509919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err="1" smtClean="0">
                <a:solidFill>
                  <a:srgbClr val="0070C0"/>
                </a:solidFill>
                <a:ea typeface="Gotham Bold" charset="0"/>
                <a:cs typeface="Calibri" panose="020F0502020204030204" pitchFamily="34" charset="0"/>
              </a:rPr>
              <a:t>Patient’s</a:t>
            </a:r>
            <a:r>
              <a:rPr lang="fr-BE" sz="2400" b="1" dirty="0" smtClean="0">
                <a:solidFill>
                  <a:srgbClr val="0070C0"/>
                </a:solidFill>
                <a:ea typeface="Gotham Bold" charset="0"/>
                <a:cs typeface="Calibri" panose="020F0502020204030204" pitchFamily="34" charset="0"/>
              </a:rPr>
              <a:t> </a:t>
            </a:r>
            <a:r>
              <a:rPr lang="fr-BE" sz="2400" b="1" dirty="0">
                <a:solidFill>
                  <a:srgbClr val="0070C0"/>
                </a:solidFill>
                <a:ea typeface="Gotham Bold" charset="0"/>
                <a:cs typeface="Calibri" panose="020F0502020204030204" pitchFamily="34" charset="0"/>
              </a:rPr>
              <a:t>expertise: </a:t>
            </a:r>
            <a:endParaRPr lang="fr-BE" sz="2400" b="1" dirty="0" smtClean="0">
              <a:solidFill>
                <a:srgbClr val="0070C0"/>
              </a:solidFill>
              <a:ea typeface="Gotham Bold" charset="0"/>
              <a:cs typeface="Calibri" panose="020F0502020204030204" pitchFamily="34" charset="0"/>
            </a:endParaRPr>
          </a:p>
          <a:p>
            <a:endParaRPr lang="fr-BE" sz="2400" b="1" dirty="0" smtClean="0">
              <a:solidFill>
                <a:srgbClr val="0070C0"/>
              </a:solidFill>
              <a:ea typeface="Gotham Bold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Reduced cognitive abilities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Lower memory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Tiredness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Headaches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Feverishness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Stomach problems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Skin </a:t>
            </a:r>
            <a:r>
              <a:rPr lang="en-US" sz="2000" dirty="0">
                <a:solidFill>
                  <a:srgbClr val="002060"/>
                </a:solidFill>
              </a:rPr>
              <a:t>and eyes problems</a:t>
            </a:r>
          </a:p>
          <a:p>
            <a:endParaRPr lang="fr-BE" sz="2200" dirty="0">
              <a:solidFill>
                <a:srgbClr val="002060"/>
              </a:solidFill>
            </a:endParaRPr>
          </a:p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0" y="4744206"/>
            <a:ext cx="4504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200" b="1" dirty="0" smtClean="0">
                <a:solidFill>
                  <a:srgbClr val="FF0000"/>
                </a:solidFill>
              </a:rPr>
              <a:t>Patients’ susceptibility matters!  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13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997" r="28743" b="16778"/>
          <a:stretch/>
        </p:blipFill>
        <p:spPr>
          <a:xfrm>
            <a:off x="10196513" y="5272860"/>
            <a:ext cx="1704975" cy="14609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42" y="276834"/>
            <a:ext cx="1843918" cy="102058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31/05/17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[Healthy Buildings Day]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3AE3D-20E4-4640-9AB9-4394421DC461}" type="slidenum">
              <a:rPr lang="en-US">
                <a:solidFill>
                  <a:prstClr val="white"/>
                </a:solidFill>
                <a:latin typeface="Calibri" panose="020F0502020204030204"/>
              </a:rPr>
              <a:pPr>
                <a:defRPr/>
              </a:pPr>
              <a:t>8</a:t>
            </a:fld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838200" y="1377690"/>
            <a:ext cx="11063288" cy="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358319" y="718829"/>
            <a:ext cx="72384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490CE"/>
                </a:solidFill>
                <a:latin typeface="Gotham Bold" charset="0"/>
                <a:ea typeface="Gotham Bold" charset="0"/>
                <a:cs typeface="Gotham Bold" charset="0"/>
              </a:rPr>
              <a:t>How do we solve the paradigm?</a:t>
            </a:r>
            <a:endParaRPr lang="en-US" sz="3200" b="1" dirty="0">
              <a:solidFill>
                <a:srgbClr val="4490CE"/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367095"/>
            <a:ext cx="1106328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Gotham Bold" charset="0"/>
                <a:cs typeface="Calibri" panose="020F0502020204030204" pitchFamily="34" charset="0"/>
              </a:rPr>
              <a:t>The relation between indoor air quality pollution and health effects is a complex paradigm to solve: it can’t either be properly quantified nor observed yet!</a:t>
            </a:r>
          </a:p>
          <a:p>
            <a:pPr algn="ctr"/>
            <a:endParaRPr lang="fr-BE" sz="2000" b="1" dirty="0" smtClean="0">
              <a:solidFill>
                <a:srgbClr val="0070C0"/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96000" y="2254178"/>
            <a:ext cx="549360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Patients problems:</a:t>
            </a:r>
            <a:endParaRPr lang="en-US" sz="2200" dirty="0" smtClean="0">
              <a:solidFill>
                <a:srgbClr val="00206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</a:rPr>
              <a:t>A clinical test does </a:t>
            </a:r>
            <a:r>
              <a:rPr lang="en-US" sz="2000" dirty="0">
                <a:solidFill>
                  <a:srgbClr val="002060"/>
                </a:solidFill>
              </a:rPr>
              <a:t>not exist 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</a:rPr>
              <a:t>A </a:t>
            </a:r>
            <a:r>
              <a:rPr lang="en-US" sz="2000" dirty="0">
                <a:solidFill>
                  <a:srgbClr val="002060"/>
                </a:solidFill>
              </a:rPr>
              <a:t>proper diagnosis does not exist 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</a:rPr>
              <a:t>It is difficult to find a doctor familiar with indoor air quality illness related issues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</a:rPr>
              <a:t>Discrimination of patients in workplaces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6641" y="2368210"/>
            <a:ext cx="51174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IAQ definition:</a:t>
            </a:r>
            <a:endParaRPr lang="en-US" sz="2200" dirty="0" smtClean="0">
              <a:solidFill>
                <a:srgbClr val="002060"/>
              </a:solidFill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Indoor air quality is a complex exposure, and complex mixture of interactions</a:t>
            </a:r>
            <a:endParaRPr lang="en-US" sz="2000" dirty="0">
              <a:solidFill>
                <a:srgbClr val="00206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42" y="3942883"/>
            <a:ext cx="4207697" cy="182378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6403" y="4889225"/>
            <a:ext cx="2380110" cy="1844586"/>
          </a:xfrm>
          <a:prstGeom prst="rect">
            <a:avLst/>
          </a:prstGeom>
        </p:spPr>
      </p:pic>
      <p:sp>
        <p:nvSpPr>
          <p:cNvPr id="11" name="Cloud 10"/>
          <p:cNvSpPr/>
          <p:nvPr/>
        </p:nvSpPr>
        <p:spPr>
          <a:xfrm>
            <a:off x="5548624" y="4446543"/>
            <a:ext cx="2407205" cy="1805786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889342" y="4854777"/>
            <a:ext cx="1725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How to address the issue? 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51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37654" y="1410260"/>
            <a:ext cx="7195930" cy="144932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997" r="28743" b="16778"/>
          <a:stretch/>
        </p:blipFill>
        <p:spPr>
          <a:xfrm>
            <a:off x="10196513" y="5272860"/>
            <a:ext cx="1704975" cy="14609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42" y="276834"/>
            <a:ext cx="1843918" cy="102058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31/05/17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[Healthy Buildings Day]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3AE3D-20E4-4640-9AB9-4394421DC461}" type="slidenum">
              <a:rPr lang="en-US">
                <a:solidFill>
                  <a:prstClr val="white"/>
                </a:solidFill>
                <a:latin typeface="Calibri" panose="020F0502020204030204"/>
              </a:rPr>
              <a:pPr>
                <a:defRPr/>
              </a:pPr>
              <a:t>9</a:t>
            </a:fld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838200" y="1377690"/>
            <a:ext cx="11063288" cy="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956793" y="1549074"/>
            <a:ext cx="6757652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>
                <a:solidFill>
                  <a:srgbClr val="002060"/>
                </a:solidFill>
              </a:rPr>
              <a:t>“The Union of Health and Social Care Professionals in Finland reported issue related to </a:t>
            </a:r>
            <a:r>
              <a:rPr lang="en-US" sz="2200" dirty="0" smtClean="0">
                <a:solidFill>
                  <a:srgbClr val="002060"/>
                </a:solidFill>
              </a:rPr>
              <a:t>IAQ, </a:t>
            </a:r>
            <a:r>
              <a:rPr lang="en-US" sz="2200" dirty="0">
                <a:solidFill>
                  <a:srgbClr val="002060"/>
                </a:solidFill>
              </a:rPr>
              <a:t>and </a:t>
            </a:r>
            <a:r>
              <a:rPr lang="en-US" sz="2200" dirty="0" smtClean="0">
                <a:solidFill>
                  <a:srgbClr val="002060"/>
                </a:solidFill>
              </a:rPr>
              <a:t>1/4 </a:t>
            </a:r>
            <a:r>
              <a:rPr lang="en-US" sz="2200" dirty="0">
                <a:solidFill>
                  <a:srgbClr val="002060"/>
                </a:solidFill>
              </a:rPr>
              <a:t>workers had suspicion of related illness occurring”</a:t>
            </a:r>
          </a:p>
          <a:p>
            <a:pPr algn="ctr"/>
            <a:r>
              <a:rPr lang="en-US" i="1" dirty="0" smtClean="0">
                <a:solidFill>
                  <a:srgbClr val="0070C0"/>
                </a:solidFill>
              </a:rPr>
              <a:t>Source: University of Turku, Finland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372389" y="2935687"/>
            <a:ext cx="6476422" cy="126569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745050" y="3144417"/>
            <a:ext cx="57311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>
                <a:solidFill>
                  <a:srgbClr val="002060"/>
                </a:solidFill>
              </a:rPr>
              <a:t>“600.000 - </a:t>
            </a:r>
            <a:r>
              <a:rPr lang="en-US" sz="2200" dirty="0" smtClean="0">
                <a:solidFill>
                  <a:srgbClr val="002060"/>
                </a:solidFill>
              </a:rPr>
              <a:t>800.000 </a:t>
            </a:r>
            <a:r>
              <a:rPr lang="en-US" sz="2200" dirty="0">
                <a:solidFill>
                  <a:srgbClr val="002060"/>
                </a:solidFill>
              </a:rPr>
              <a:t>people in Finland are exposed to damaged environment every day”</a:t>
            </a:r>
          </a:p>
          <a:p>
            <a:pPr algn="ctr"/>
            <a:r>
              <a:rPr lang="en-US" i="1" dirty="0" smtClean="0">
                <a:solidFill>
                  <a:srgbClr val="0070C0"/>
                </a:solidFill>
              </a:rPr>
              <a:t>Source: Ministry of the Environment, Finland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84112" y="729741"/>
            <a:ext cx="88606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200" b="1" dirty="0">
                <a:solidFill>
                  <a:srgbClr val="4490CE"/>
                </a:solidFill>
                <a:latin typeface="Gotham Bold" charset="0"/>
                <a:ea typeface="Gotham Bold" charset="0"/>
                <a:cs typeface="Gotham Bold" charset="0"/>
              </a:rPr>
              <a:t>Our </a:t>
            </a:r>
            <a:r>
              <a:rPr lang="fr-BE" sz="3200" b="1" dirty="0" smtClean="0">
                <a:solidFill>
                  <a:srgbClr val="4490CE"/>
                </a:solidFill>
                <a:latin typeface="Gotham Bold" charset="0"/>
                <a:ea typeface="Gotham Bold" charset="0"/>
                <a:cs typeface="Gotham Bold" charset="0"/>
              </a:rPr>
              <a:t>testimonial</a:t>
            </a:r>
            <a:r>
              <a:rPr lang="fr-BE" sz="3200" b="1" dirty="0">
                <a:solidFill>
                  <a:srgbClr val="4490CE"/>
                </a:solidFill>
                <a:latin typeface="Gotham Bold" charset="0"/>
                <a:ea typeface="Gotham Bold" charset="0"/>
                <a:cs typeface="Gotham Bold" charset="0"/>
              </a:rPr>
              <a:t>: the case of </a:t>
            </a:r>
            <a:r>
              <a:rPr lang="en-US" sz="3200" b="1" dirty="0" smtClean="0">
                <a:solidFill>
                  <a:srgbClr val="4490CE"/>
                </a:solidFill>
                <a:latin typeface="Gotham Bold" charset="0"/>
                <a:ea typeface="Gotham Bold" charset="0"/>
                <a:cs typeface="Gotham Bold" charset="0"/>
              </a:rPr>
              <a:t>Finland </a:t>
            </a:r>
            <a:endParaRPr lang="en-US" sz="3200" b="1" dirty="0">
              <a:solidFill>
                <a:srgbClr val="4490CE"/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838199" y="4343821"/>
            <a:ext cx="7932313" cy="189853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897495" y="4491166"/>
            <a:ext cx="78137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2060"/>
                </a:solidFill>
              </a:rPr>
              <a:t>“Patients feel it is hard to find doctors who are familiar with their problems and medications – an medical bills pile up. Some lose their jobs or the ability to work, or leave in constant fear of what can happen”</a:t>
            </a:r>
          </a:p>
          <a:p>
            <a:pPr algn="ctr"/>
            <a:r>
              <a:rPr lang="en-US" i="1" dirty="0" smtClean="0">
                <a:solidFill>
                  <a:srgbClr val="0070C0"/>
                </a:solidFill>
              </a:rPr>
              <a:t>Source: Organisation for Respiratory Health, Finland</a:t>
            </a:r>
            <a:endParaRPr lang="en-US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218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1850</TotalTime>
  <Words>895</Words>
  <Application>Microsoft Office PowerPoint</Application>
  <PresentationFormat>Custom</PresentationFormat>
  <Paragraphs>137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Daniela</dc:creator>
  <cp:lastModifiedBy>Erin Vera</cp:lastModifiedBy>
  <cp:revision>342</cp:revision>
  <dcterms:created xsi:type="dcterms:W3CDTF">2017-05-19T09:07:28Z</dcterms:created>
  <dcterms:modified xsi:type="dcterms:W3CDTF">2017-06-08T07:47:30Z</dcterms:modified>
</cp:coreProperties>
</file>