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66" r:id="rId4"/>
    <p:sldId id="267" r:id="rId5"/>
    <p:sldId id="272" r:id="rId6"/>
    <p:sldId id="277" r:id="rId7"/>
    <p:sldId id="268" r:id="rId8"/>
    <p:sldId id="273" r:id="rId9"/>
    <p:sldId id="265" r:id="rId10"/>
    <p:sldId id="271" r:id="rId11"/>
    <p:sldId id="276" r:id="rId12"/>
    <p:sldId id="275" r:id="rId13"/>
    <p:sldId id="25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6908FBA-67DF-4A7A-B8F9-BBAA6B9334D8}">
          <p14:sldIdLst>
            <p14:sldId id="256"/>
            <p14:sldId id="274"/>
            <p14:sldId id="266"/>
            <p14:sldId id="267"/>
            <p14:sldId id="272"/>
            <p14:sldId id="277"/>
            <p14:sldId id="268"/>
            <p14:sldId id="273"/>
            <p14:sldId id="265"/>
            <p14:sldId id="271"/>
            <p14:sldId id="276"/>
            <p14:sldId id="275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6600"/>
    <a:srgbClr val="D0D8E8"/>
    <a:srgbClr val="E9EDB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034" autoAdjust="0"/>
  </p:normalViewPr>
  <p:slideViewPr>
    <p:cSldViewPr>
      <p:cViewPr>
        <p:scale>
          <a:sx n="90" d="100"/>
          <a:sy n="90" d="100"/>
        </p:scale>
        <p:origin x="-124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03C9A-0840-49E5-812A-AEF5D7B673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1B83D-6AF7-44BE-817B-B77CA9B22881}">
      <dgm:prSet phldrT="[Text]" custT="1"/>
      <dgm:spPr/>
      <dgm:t>
        <a:bodyPr/>
        <a:lstStyle/>
        <a:p>
          <a:r>
            <a:rPr lang="en-US" sz="1800" noProof="0" dirty="0" smtClean="0"/>
            <a:t>Limited number of primary specialists</a:t>
          </a:r>
          <a:endParaRPr lang="en-US" sz="1800" noProof="0" dirty="0"/>
        </a:p>
      </dgm:t>
    </dgm:pt>
    <dgm:pt modelId="{1832A840-C0AA-4F68-A392-F8949911F5F4}" type="parTrans" cxnId="{26A6CA21-7BD2-406D-A850-FA9B28057557}">
      <dgm:prSet/>
      <dgm:spPr/>
      <dgm:t>
        <a:bodyPr/>
        <a:lstStyle/>
        <a:p>
          <a:endParaRPr lang="en-US" sz="2400" noProof="0" dirty="0"/>
        </a:p>
      </dgm:t>
    </dgm:pt>
    <dgm:pt modelId="{06E766C2-62CC-4D01-A554-3114D3B7C57E}" type="sibTrans" cxnId="{26A6CA21-7BD2-406D-A850-FA9B28057557}">
      <dgm:prSet custT="1"/>
      <dgm:spPr/>
      <dgm:t>
        <a:bodyPr/>
        <a:lstStyle/>
        <a:p>
          <a:endParaRPr lang="en-US" sz="1400" noProof="0" dirty="0"/>
        </a:p>
      </dgm:t>
    </dgm:pt>
    <dgm:pt modelId="{6D3469C0-175C-49B3-A157-B60812CBEDCF}">
      <dgm:prSet phldrT="[Text]" custT="1"/>
      <dgm:spPr/>
      <dgm:t>
        <a:bodyPr/>
        <a:lstStyle/>
        <a:p>
          <a:r>
            <a:rPr lang="en-US" sz="1800" noProof="0" dirty="0" smtClean="0"/>
            <a:t>Rigid healthcare system</a:t>
          </a:r>
          <a:endParaRPr lang="en-US" sz="1800" noProof="0" dirty="0"/>
        </a:p>
      </dgm:t>
    </dgm:pt>
    <dgm:pt modelId="{A85E5908-F0D3-4BBB-9921-597AD626304F}" type="parTrans" cxnId="{3133C273-4AF1-4DE6-A136-61FC5F9858FC}">
      <dgm:prSet/>
      <dgm:spPr/>
      <dgm:t>
        <a:bodyPr/>
        <a:lstStyle/>
        <a:p>
          <a:endParaRPr lang="en-US" sz="2400" noProof="0" dirty="0"/>
        </a:p>
      </dgm:t>
    </dgm:pt>
    <dgm:pt modelId="{49A3B624-4D4C-4BC1-9284-8BDC46BE3F96}" type="sibTrans" cxnId="{3133C273-4AF1-4DE6-A136-61FC5F9858FC}">
      <dgm:prSet custT="1"/>
      <dgm:spPr/>
      <dgm:t>
        <a:bodyPr/>
        <a:lstStyle/>
        <a:p>
          <a:endParaRPr lang="en-US" sz="1400" noProof="0" dirty="0"/>
        </a:p>
      </dgm:t>
    </dgm:pt>
    <dgm:pt modelId="{EE456519-B48C-451A-AADD-7DB57C98F447}">
      <dgm:prSet phldrT="[Text]" custT="1"/>
      <dgm:spPr/>
      <dgm:t>
        <a:bodyPr/>
        <a:lstStyle/>
        <a:p>
          <a:r>
            <a:rPr lang="en-US" sz="1800" noProof="0" dirty="0" smtClean="0"/>
            <a:t>Symptoms treated in isolation</a:t>
          </a:r>
          <a:endParaRPr lang="en-US" sz="1800" noProof="0" dirty="0"/>
        </a:p>
      </dgm:t>
    </dgm:pt>
    <dgm:pt modelId="{267CC17D-6FD5-45FB-9084-CC1A61BE5A5F}" type="parTrans" cxnId="{20371EEA-361A-4216-A4C9-9DEBDB05C690}">
      <dgm:prSet/>
      <dgm:spPr/>
      <dgm:t>
        <a:bodyPr/>
        <a:lstStyle/>
        <a:p>
          <a:endParaRPr lang="en-US" sz="2400" noProof="0" dirty="0"/>
        </a:p>
      </dgm:t>
    </dgm:pt>
    <dgm:pt modelId="{99064DEA-FF23-47F1-B854-B9C413BA42ED}" type="sibTrans" cxnId="{20371EEA-361A-4216-A4C9-9DEBDB05C690}">
      <dgm:prSet custT="1"/>
      <dgm:spPr/>
      <dgm:t>
        <a:bodyPr/>
        <a:lstStyle/>
        <a:p>
          <a:endParaRPr lang="en-US" sz="1400" noProof="0" dirty="0"/>
        </a:p>
      </dgm:t>
    </dgm:pt>
    <dgm:pt modelId="{4C46A735-0EEC-458C-BF62-73CC051A5783}">
      <dgm:prSet phldrT="[Text]" custT="1"/>
      <dgm:spPr/>
      <dgm:t>
        <a:bodyPr/>
        <a:lstStyle/>
        <a:p>
          <a:r>
            <a:rPr lang="en-US" sz="1800" noProof="0" dirty="0" smtClean="0"/>
            <a:t>Trivialization of disease</a:t>
          </a:r>
          <a:endParaRPr lang="en-US" sz="1800" noProof="0" dirty="0"/>
        </a:p>
      </dgm:t>
    </dgm:pt>
    <dgm:pt modelId="{E43BAB24-3475-4C76-BC61-F3DC8325AE13}" type="parTrans" cxnId="{DC6AE687-D57B-4FEC-A17C-B7643AE6A7D5}">
      <dgm:prSet/>
      <dgm:spPr/>
      <dgm:t>
        <a:bodyPr/>
        <a:lstStyle/>
        <a:p>
          <a:endParaRPr lang="en-US" sz="2400" noProof="0" dirty="0"/>
        </a:p>
      </dgm:t>
    </dgm:pt>
    <dgm:pt modelId="{F00F4DAB-46F3-4FED-8391-F89A7625D2B7}" type="sibTrans" cxnId="{DC6AE687-D57B-4FEC-A17C-B7643AE6A7D5}">
      <dgm:prSet custT="1"/>
      <dgm:spPr/>
      <dgm:t>
        <a:bodyPr/>
        <a:lstStyle/>
        <a:p>
          <a:endParaRPr lang="en-US" sz="1400" noProof="0" dirty="0"/>
        </a:p>
      </dgm:t>
    </dgm:pt>
    <dgm:pt modelId="{56BAB0BC-D616-4425-A6C6-4E5CDD47901E}">
      <dgm:prSet phldrT="[Text]" custT="1"/>
      <dgm:spPr/>
      <dgm:t>
        <a:bodyPr/>
        <a:lstStyle/>
        <a:p>
          <a:r>
            <a:rPr lang="en-US" sz="1800" noProof="0" dirty="0" smtClean="0"/>
            <a:t>Improper diagnosis</a:t>
          </a:r>
          <a:endParaRPr lang="en-US" sz="1800" noProof="0" dirty="0"/>
        </a:p>
      </dgm:t>
    </dgm:pt>
    <dgm:pt modelId="{D7988E3F-6CD3-4825-8AC8-131F096A45D2}" type="parTrans" cxnId="{59A692DF-5372-4202-BE36-3BDFB6001379}">
      <dgm:prSet/>
      <dgm:spPr/>
      <dgm:t>
        <a:bodyPr/>
        <a:lstStyle/>
        <a:p>
          <a:endParaRPr lang="en-US" sz="2400" noProof="0" dirty="0"/>
        </a:p>
      </dgm:t>
    </dgm:pt>
    <dgm:pt modelId="{91158610-EC61-4E1A-95D3-F79B44C0EC64}" type="sibTrans" cxnId="{59A692DF-5372-4202-BE36-3BDFB6001379}">
      <dgm:prSet custT="1"/>
      <dgm:spPr/>
      <dgm:t>
        <a:bodyPr/>
        <a:lstStyle/>
        <a:p>
          <a:endParaRPr lang="en-US" sz="1400" noProof="0" dirty="0"/>
        </a:p>
      </dgm:t>
    </dgm:pt>
    <dgm:pt modelId="{9D12D1CD-B1EC-49E4-A02E-C012787A966A}" type="pres">
      <dgm:prSet presAssocID="{F2503C9A-0840-49E5-812A-AEF5D7B673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482067-BA0A-4F77-950F-847321404871}" type="pres">
      <dgm:prSet presAssocID="{9FD1B83D-6AF7-44BE-817B-B77CA9B22881}" presName="node" presStyleLbl="node1" presStyleIdx="0" presStyleCnt="5" custScaleX="121015" custScaleY="114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286B0-AF7D-4A08-8D55-AEB9C99E5E66}" type="pres">
      <dgm:prSet presAssocID="{06E766C2-62CC-4D01-A554-3114D3B7C57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BF22A65-E642-47D5-8A07-1954CE570BEE}" type="pres">
      <dgm:prSet presAssocID="{06E766C2-62CC-4D01-A554-3114D3B7C57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606E273-9569-4342-91CE-76E432F54B8D}" type="pres">
      <dgm:prSet presAssocID="{6D3469C0-175C-49B3-A157-B60812CBEDCF}" presName="node" presStyleLbl="node1" presStyleIdx="1" presStyleCnt="5" custScaleX="115294" custScaleY="122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283D2-0E08-4F78-B2E5-F68AF2DD365C}" type="pres">
      <dgm:prSet presAssocID="{49A3B624-4D4C-4BC1-9284-8BDC46BE3F9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42909CE-47D3-4137-8C6A-61380A8777F8}" type="pres">
      <dgm:prSet presAssocID="{49A3B624-4D4C-4BC1-9284-8BDC46BE3F9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CBDF744-4448-4C7A-A681-E5D58461E010}" type="pres">
      <dgm:prSet presAssocID="{EE456519-B48C-451A-AADD-7DB57C98F447}" presName="node" presStyleLbl="node1" presStyleIdx="2" presStyleCnt="5" custScaleX="118860" custScaleY="120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A3DE9-91ED-4086-9913-F942FF52579B}" type="pres">
      <dgm:prSet presAssocID="{99064DEA-FF23-47F1-B854-B9C413BA42E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4E0034D-B8E1-4621-B757-C266446DA2EA}" type="pres">
      <dgm:prSet presAssocID="{99064DEA-FF23-47F1-B854-B9C413BA42E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7A6094C-71B9-4271-9DFB-694C5AD40661}" type="pres">
      <dgm:prSet presAssocID="{4C46A735-0EEC-458C-BF62-73CC051A5783}" presName="node" presStyleLbl="node1" presStyleIdx="3" presStyleCnt="5" custScaleX="121731" custScaleY="121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3FBFE-3201-4F87-9F65-4446307C0029}" type="pres">
      <dgm:prSet presAssocID="{F00F4DAB-46F3-4FED-8391-F89A7625D2B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D5DF49A-35DA-4C92-BAE1-341B5C047BD7}" type="pres">
      <dgm:prSet presAssocID="{F00F4DAB-46F3-4FED-8391-F89A7625D2B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912ADBA-D7B3-4225-A26A-EA8D3DA723DA}" type="pres">
      <dgm:prSet presAssocID="{56BAB0BC-D616-4425-A6C6-4E5CDD47901E}" presName="node" presStyleLbl="node1" presStyleIdx="4" presStyleCnt="5" custScaleX="116112" custScaleY="12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6DE0A-816D-4879-AF1F-F64F322C2B8A}" type="pres">
      <dgm:prSet presAssocID="{91158610-EC61-4E1A-95D3-F79B44C0EC6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921A2FF-F1C6-4B21-B401-C1212791ACC2}" type="pres">
      <dgm:prSet presAssocID="{91158610-EC61-4E1A-95D3-F79B44C0EC6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BB0747E-8AE2-4E09-8ECF-7198A0C492A3}" type="presOf" srcId="{F00F4DAB-46F3-4FED-8391-F89A7625D2B7}" destId="{D4D3FBFE-3201-4F87-9F65-4446307C0029}" srcOrd="0" destOrd="0" presId="urn:microsoft.com/office/officeart/2005/8/layout/cycle2"/>
    <dgm:cxn modelId="{20371EEA-361A-4216-A4C9-9DEBDB05C690}" srcId="{F2503C9A-0840-49E5-812A-AEF5D7B6737D}" destId="{EE456519-B48C-451A-AADD-7DB57C98F447}" srcOrd="2" destOrd="0" parTransId="{267CC17D-6FD5-45FB-9084-CC1A61BE5A5F}" sibTransId="{99064DEA-FF23-47F1-B854-B9C413BA42ED}"/>
    <dgm:cxn modelId="{C567066E-DBB6-44CA-9BB3-654F51D68858}" type="presOf" srcId="{F2503C9A-0840-49E5-812A-AEF5D7B6737D}" destId="{9D12D1CD-B1EC-49E4-A02E-C012787A966A}" srcOrd="0" destOrd="0" presId="urn:microsoft.com/office/officeart/2005/8/layout/cycle2"/>
    <dgm:cxn modelId="{59A692DF-5372-4202-BE36-3BDFB6001379}" srcId="{F2503C9A-0840-49E5-812A-AEF5D7B6737D}" destId="{56BAB0BC-D616-4425-A6C6-4E5CDD47901E}" srcOrd="4" destOrd="0" parTransId="{D7988E3F-6CD3-4825-8AC8-131F096A45D2}" sibTransId="{91158610-EC61-4E1A-95D3-F79B44C0EC64}"/>
    <dgm:cxn modelId="{3133C273-4AF1-4DE6-A136-61FC5F9858FC}" srcId="{F2503C9A-0840-49E5-812A-AEF5D7B6737D}" destId="{6D3469C0-175C-49B3-A157-B60812CBEDCF}" srcOrd="1" destOrd="0" parTransId="{A85E5908-F0D3-4BBB-9921-597AD626304F}" sibTransId="{49A3B624-4D4C-4BC1-9284-8BDC46BE3F96}"/>
    <dgm:cxn modelId="{7BF36BF1-DD48-4EE0-99CF-B32458F088FD}" type="presOf" srcId="{9FD1B83D-6AF7-44BE-817B-B77CA9B22881}" destId="{E8482067-BA0A-4F77-950F-847321404871}" srcOrd="0" destOrd="0" presId="urn:microsoft.com/office/officeart/2005/8/layout/cycle2"/>
    <dgm:cxn modelId="{DC6AE687-D57B-4FEC-A17C-B7643AE6A7D5}" srcId="{F2503C9A-0840-49E5-812A-AEF5D7B6737D}" destId="{4C46A735-0EEC-458C-BF62-73CC051A5783}" srcOrd="3" destOrd="0" parTransId="{E43BAB24-3475-4C76-BC61-F3DC8325AE13}" sibTransId="{F00F4DAB-46F3-4FED-8391-F89A7625D2B7}"/>
    <dgm:cxn modelId="{8985CB80-D309-4B82-8515-F36A73C08711}" type="presOf" srcId="{F00F4DAB-46F3-4FED-8391-F89A7625D2B7}" destId="{5D5DF49A-35DA-4C92-BAE1-341B5C047BD7}" srcOrd="1" destOrd="0" presId="urn:microsoft.com/office/officeart/2005/8/layout/cycle2"/>
    <dgm:cxn modelId="{B7872DB2-4B0F-4260-BC74-741E51564B28}" type="presOf" srcId="{49A3B624-4D4C-4BC1-9284-8BDC46BE3F96}" destId="{742909CE-47D3-4137-8C6A-61380A8777F8}" srcOrd="1" destOrd="0" presId="urn:microsoft.com/office/officeart/2005/8/layout/cycle2"/>
    <dgm:cxn modelId="{CB761FFA-5733-444E-9D36-CB0766045E6C}" type="presOf" srcId="{99064DEA-FF23-47F1-B854-B9C413BA42ED}" destId="{B66A3DE9-91ED-4086-9913-F942FF52579B}" srcOrd="0" destOrd="0" presId="urn:microsoft.com/office/officeart/2005/8/layout/cycle2"/>
    <dgm:cxn modelId="{AD6E48A7-EB1A-4C40-937A-C602FB78E1ED}" type="presOf" srcId="{EE456519-B48C-451A-AADD-7DB57C98F447}" destId="{ECBDF744-4448-4C7A-A681-E5D58461E010}" srcOrd="0" destOrd="0" presId="urn:microsoft.com/office/officeart/2005/8/layout/cycle2"/>
    <dgm:cxn modelId="{48F7A49D-2FA3-43E8-98D5-14EF47204980}" type="presOf" srcId="{4C46A735-0EEC-458C-BF62-73CC051A5783}" destId="{87A6094C-71B9-4271-9DFB-694C5AD40661}" srcOrd="0" destOrd="0" presId="urn:microsoft.com/office/officeart/2005/8/layout/cycle2"/>
    <dgm:cxn modelId="{073410D0-561E-46B5-B54F-04BBE8253194}" type="presOf" srcId="{6D3469C0-175C-49B3-A157-B60812CBEDCF}" destId="{3606E273-9569-4342-91CE-76E432F54B8D}" srcOrd="0" destOrd="0" presId="urn:microsoft.com/office/officeart/2005/8/layout/cycle2"/>
    <dgm:cxn modelId="{8E127858-F420-4B5B-93DC-F0FFD08B2E71}" type="presOf" srcId="{99064DEA-FF23-47F1-B854-B9C413BA42ED}" destId="{F4E0034D-B8E1-4621-B757-C266446DA2EA}" srcOrd="1" destOrd="0" presId="urn:microsoft.com/office/officeart/2005/8/layout/cycle2"/>
    <dgm:cxn modelId="{26A6CA21-7BD2-406D-A850-FA9B28057557}" srcId="{F2503C9A-0840-49E5-812A-AEF5D7B6737D}" destId="{9FD1B83D-6AF7-44BE-817B-B77CA9B22881}" srcOrd="0" destOrd="0" parTransId="{1832A840-C0AA-4F68-A392-F8949911F5F4}" sibTransId="{06E766C2-62CC-4D01-A554-3114D3B7C57E}"/>
    <dgm:cxn modelId="{56E6DCF0-1958-4067-BC0B-DEB1FCD925C6}" type="presOf" srcId="{91158610-EC61-4E1A-95D3-F79B44C0EC64}" destId="{B921A2FF-F1C6-4B21-B401-C1212791ACC2}" srcOrd="1" destOrd="0" presId="urn:microsoft.com/office/officeart/2005/8/layout/cycle2"/>
    <dgm:cxn modelId="{08A4356B-436C-4693-B226-89CBEF32CA42}" type="presOf" srcId="{49A3B624-4D4C-4BC1-9284-8BDC46BE3F96}" destId="{D88283D2-0E08-4F78-B2E5-F68AF2DD365C}" srcOrd="0" destOrd="0" presId="urn:microsoft.com/office/officeart/2005/8/layout/cycle2"/>
    <dgm:cxn modelId="{5B46D83A-ACCD-42B6-84AF-470CAF552E0A}" type="presOf" srcId="{06E766C2-62CC-4D01-A554-3114D3B7C57E}" destId="{7BF22A65-E642-47D5-8A07-1954CE570BEE}" srcOrd="1" destOrd="0" presId="urn:microsoft.com/office/officeart/2005/8/layout/cycle2"/>
    <dgm:cxn modelId="{A85CCA58-7C1D-496E-BA86-36D533F2E327}" type="presOf" srcId="{06E766C2-62CC-4D01-A554-3114D3B7C57E}" destId="{A5D286B0-AF7D-4A08-8D55-AEB9C99E5E66}" srcOrd="0" destOrd="0" presId="urn:microsoft.com/office/officeart/2005/8/layout/cycle2"/>
    <dgm:cxn modelId="{91D1B2CD-E076-4EFB-949A-5911E42E4694}" type="presOf" srcId="{91158610-EC61-4E1A-95D3-F79B44C0EC64}" destId="{10B6DE0A-816D-4879-AF1F-F64F322C2B8A}" srcOrd="0" destOrd="0" presId="urn:microsoft.com/office/officeart/2005/8/layout/cycle2"/>
    <dgm:cxn modelId="{588D201F-4FBB-4196-8E1F-6F8E0B6600BD}" type="presOf" srcId="{56BAB0BC-D616-4425-A6C6-4E5CDD47901E}" destId="{F912ADBA-D7B3-4225-A26A-EA8D3DA723DA}" srcOrd="0" destOrd="0" presId="urn:microsoft.com/office/officeart/2005/8/layout/cycle2"/>
    <dgm:cxn modelId="{54EE735D-C14F-47F3-8D7E-1D206914760B}" type="presParOf" srcId="{9D12D1CD-B1EC-49E4-A02E-C012787A966A}" destId="{E8482067-BA0A-4F77-950F-847321404871}" srcOrd="0" destOrd="0" presId="urn:microsoft.com/office/officeart/2005/8/layout/cycle2"/>
    <dgm:cxn modelId="{B1D5B9E7-A008-4626-942A-12680F5D96ED}" type="presParOf" srcId="{9D12D1CD-B1EC-49E4-A02E-C012787A966A}" destId="{A5D286B0-AF7D-4A08-8D55-AEB9C99E5E66}" srcOrd="1" destOrd="0" presId="urn:microsoft.com/office/officeart/2005/8/layout/cycle2"/>
    <dgm:cxn modelId="{9F171776-B89E-4EF0-A470-A20E4D037365}" type="presParOf" srcId="{A5D286B0-AF7D-4A08-8D55-AEB9C99E5E66}" destId="{7BF22A65-E642-47D5-8A07-1954CE570BEE}" srcOrd="0" destOrd="0" presId="urn:microsoft.com/office/officeart/2005/8/layout/cycle2"/>
    <dgm:cxn modelId="{E5B2FBAA-7BA5-4002-90C9-3B9B0AEB0CDE}" type="presParOf" srcId="{9D12D1CD-B1EC-49E4-A02E-C012787A966A}" destId="{3606E273-9569-4342-91CE-76E432F54B8D}" srcOrd="2" destOrd="0" presId="urn:microsoft.com/office/officeart/2005/8/layout/cycle2"/>
    <dgm:cxn modelId="{F68AA737-10A7-4E98-B438-422244BE353E}" type="presParOf" srcId="{9D12D1CD-B1EC-49E4-A02E-C012787A966A}" destId="{D88283D2-0E08-4F78-B2E5-F68AF2DD365C}" srcOrd="3" destOrd="0" presId="urn:microsoft.com/office/officeart/2005/8/layout/cycle2"/>
    <dgm:cxn modelId="{E58FD595-7C56-44C9-9818-8B086B9336CC}" type="presParOf" srcId="{D88283D2-0E08-4F78-B2E5-F68AF2DD365C}" destId="{742909CE-47D3-4137-8C6A-61380A8777F8}" srcOrd="0" destOrd="0" presId="urn:microsoft.com/office/officeart/2005/8/layout/cycle2"/>
    <dgm:cxn modelId="{B06EA9A8-1D53-4EE0-9462-3020EDEF4283}" type="presParOf" srcId="{9D12D1CD-B1EC-49E4-A02E-C012787A966A}" destId="{ECBDF744-4448-4C7A-A681-E5D58461E010}" srcOrd="4" destOrd="0" presId="urn:microsoft.com/office/officeart/2005/8/layout/cycle2"/>
    <dgm:cxn modelId="{2D507445-6334-400F-9F5A-98FC6EB73367}" type="presParOf" srcId="{9D12D1CD-B1EC-49E4-A02E-C012787A966A}" destId="{B66A3DE9-91ED-4086-9913-F942FF52579B}" srcOrd="5" destOrd="0" presId="urn:microsoft.com/office/officeart/2005/8/layout/cycle2"/>
    <dgm:cxn modelId="{C24D813B-0B36-41ED-977A-74AB53A44D52}" type="presParOf" srcId="{B66A3DE9-91ED-4086-9913-F942FF52579B}" destId="{F4E0034D-B8E1-4621-B757-C266446DA2EA}" srcOrd="0" destOrd="0" presId="urn:microsoft.com/office/officeart/2005/8/layout/cycle2"/>
    <dgm:cxn modelId="{33B0F348-951E-45D5-9018-819080F8761F}" type="presParOf" srcId="{9D12D1CD-B1EC-49E4-A02E-C012787A966A}" destId="{87A6094C-71B9-4271-9DFB-694C5AD40661}" srcOrd="6" destOrd="0" presId="urn:microsoft.com/office/officeart/2005/8/layout/cycle2"/>
    <dgm:cxn modelId="{8A0DC133-D31C-4816-9CC5-684151832221}" type="presParOf" srcId="{9D12D1CD-B1EC-49E4-A02E-C012787A966A}" destId="{D4D3FBFE-3201-4F87-9F65-4446307C0029}" srcOrd="7" destOrd="0" presId="urn:microsoft.com/office/officeart/2005/8/layout/cycle2"/>
    <dgm:cxn modelId="{61C17B67-4D27-4469-AB0E-EAAEF26A4FA8}" type="presParOf" srcId="{D4D3FBFE-3201-4F87-9F65-4446307C0029}" destId="{5D5DF49A-35DA-4C92-BAE1-341B5C047BD7}" srcOrd="0" destOrd="0" presId="urn:microsoft.com/office/officeart/2005/8/layout/cycle2"/>
    <dgm:cxn modelId="{81394FF3-D488-4B56-B6A3-8BE4E8A105EC}" type="presParOf" srcId="{9D12D1CD-B1EC-49E4-A02E-C012787A966A}" destId="{F912ADBA-D7B3-4225-A26A-EA8D3DA723DA}" srcOrd="8" destOrd="0" presId="urn:microsoft.com/office/officeart/2005/8/layout/cycle2"/>
    <dgm:cxn modelId="{B1198110-EEE7-45C0-8F27-D496A2D7F128}" type="presParOf" srcId="{9D12D1CD-B1EC-49E4-A02E-C012787A966A}" destId="{10B6DE0A-816D-4879-AF1F-F64F322C2B8A}" srcOrd="9" destOrd="0" presId="urn:microsoft.com/office/officeart/2005/8/layout/cycle2"/>
    <dgm:cxn modelId="{B697C3CE-EE5E-466D-B8AA-DD7DF11D2E9C}" type="presParOf" srcId="{10B6DE0A-816D-4879-AF1F-F64F322C2B8A}" destId="{B921A2FF-F1C6-4B21-B401-C1212791AC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6DEA6-448C-4257-BFB3-ADECD85B1A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CF4908B5-8048-43E3-9F42-2190888869D2}">
      <dgm:prSet phldrT="[Text]" custT="1"/>
      <dgm:spPr>
        <a:solidFill>
          <a:srgbClr val="3396D9"/>
        </a:solidFill>
        <a:ln>
          <a:solidFill>
            <a:schemeClr val="tx2"/>
          </a:solidFill>
        </a:ln>
      </dgm:spPr>
      <dgm:t>
        <a:bodyPr anchor="t"/>
        <a:lstStyle/>
        <a:p>
          <a:r>
            <a:rPr lang="en-US" sz="1600" b="1" noProof="0" dirty="0" smtClean="0"/>
            <a:t>Early and correct diagnosis</a:t>
          </a:r>
          <a:endParaRPr lang="en-US" sz="1600" b="1" noProof="0" dirty="0"/>
        </a:p>
      </dgm:t>
    </dgm:pt>
    <dgm:pt modelId="{DACA2347-8F23-4FF3-8B79-DAD0AA47FCFD}" type="parTrans" cxnId="{46C3D3CF-B82D-4B29-9181-41D607FD8C83}">
      <dgm:prSet/>
      <dgm:spPr/>
      <dgm:t>
        <a:bodyPr/>
        <a:lstStyle/>
        <a:p>
          <a:endParaRPr lang="en-US" sz="2400" noProof="0" dirty="0"/>
        </a:p>
      </dgm:t>
    </dgm:pt>
    <dgm:pt modelId="{AFCF8331-4D42-4156-8139-C3E0AF24FED1}" type="sibTrans" cxnId="{46C3D3CF-B82D-4B29-9181-41D607FD8C83}">
      <dgm:prSet/>
      <dgm:spPr/>
      <dgm:t>
        <a:bodyPr/>
        <a:lstStyle/>
        <a:p>
          <a:endParaRPr lang="en-US" sz="2400" noProof="0" dirty="0"/>
        </a:p>
      </dgm:t>
    </dgm:pt>
    <dgm:pt modelId="{ACFFB592-CD83-4497-B4D0-67366F791514}">
      <dgm:prSet phldrT="[Text]" custT="1"/>
      <dgm:spPr>
        <a:solidFill>
          <a:srgbClr val="3396D9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b="1" noProof="0" dirty="0" smtClean="0"/>
            <a:t>Coordination and dialogue</a:t>
          </a:r>
          <a:endParaRPr lang="en-US" sz="1600" b="1" noProof="0" dirty="0"/>
        </a:p>
      </dgm:t>
    </dgm:pt>
    <dgm:pt modelId="{65A6D538-8169-43CA-89E7-26AFB281470B}" type="parTrans" cxnId="{A5811DCA-8027-4F9A-8CED-ECF01459A7A6}">
      <dgm:prSet/>
      <dgm:spPr/>
      <dgm:t>
        <a:bodyPr/>
        <a:lstStyle/>
        <a:p>
          <a:endParaRPr lang="en-US" sz="2400" noProof="0" dirty="0"/>
        </a:p>
      </dgm:t>
    </dgm:pt>
    <dgm:pt modelId="{AD78EF3A-6B26-49D7-89B4-52091BFF0F33}" type="sibTrans" cxnId="{A5811DCA-8027-4F9A-8CED-ECF01459A7A6}">
      <dgm:prSet/>
      <dgm:spPr/>
      <dgm:t>
        <a:bodyPr/>
        <a:lstStyle/>
        <a:p>
          <a:endParaRPr lang="en-US" sz="2400" noProof="0" dirty="0"/>
        </a:p>
      </dgm:t>
    </dgm:pt>
    <dgm:pt modelId="{AEA62A2A-D5E1-4EE4-AA31-891C2CEA59C2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800" noProof="0" dirty="0" smtClean="0"/>
            <a:t>Access to primary healthcare is quick and easy: to avoid worsening scenarios</a:t>
          </a:r>
          <a:endParaRPr lang="en-US" sz="1800" noProof="0" dirty="0"/>
        </a:p>
      </dgm:t>
    </dgm:pt>
    <dgm:pt modelId="{912E96EA-909C-4AB1-8A0A-1B058EC4EC3F}" type="parTrans" cxnId="{A62F659D-1F70-479A-B201-CF48059A7FB1}">
      <dgm:prSet/>
      <dgm:spPr/>
      <dgm:t>
        <a:bodyPr/>
        <a:lstStyle/>
        <a:p>
          <a:endParaRPr lang="en-US" sz="2400" noProof="0" dirty="0"/>
        </a:p>
      </dgm:t>
    </dgm:pt>
    <dgm:pt modelId="{61478886-11F9-4845-BA7F-8FF1D4F31433}" type="sibTrans" cxnId="{A62F659D-1F70-479A-B201-CF48059A7FB1}">
      <dgm:prSet/>
      <dgm:spPr/>
      <dgm:t>
        <a:bodyPr/>
        <a:lstStyle/>
        <a:p>
          <a:endParaRPr lang="en-US" sz="2400" noProof="0" dirty="0"/>
        </a:p>
      </dgm:t>
    </dgm:pt>
    <dgm:pt modelId="{83933DAD-338B-41D7-AA75-8A5C9C80396C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sz="1800" noProof="0" dirty="0" smtClean="0"/>
            <a:t>Follow-up between healthcare primary and secondary professionals </a:t>
          </a:r>
          <a:endParaRPr lang="en-US" sz="1800" noProof="0" dirty="0"/>
        </a:p>
      </dgm:t>
    </dgm:pt>
    <dgm:pt modelId="{B593E913-DB12-40CC-AD89-BEEDBFFD2749}" type="sibTrans" cxnId="{591CF4CB-ED10-4704-954C-596FE766F2E0}">
      <dgm:prSet/>
      <dgm:spPr/>
      <dgm:t>
        <a:bodyPr/>
        <a:lstStyle/>
        <a:p>
          <a:endParaRPr lang="en-US" sz="2400" noProof="0" dirty="0"/>
        </a:p>
      </dgm:t>
    </dgm:pt>
    <dgm:pt modelId="{BC85D465-292B-4D77-AA83-9ECE0E9ABDB4}" type="parTrans" cxnId="{591CF4CB-ED10-4704-954C-596FE766F2E0}">
      <dgm:prSet/>
      <dgm:spPr/>
      <dgm:t>
        <a:bodyPr/>
        <a:lstStyle/>
        <a:p>
          <a:endParaRPr lang="en-US" sz="2400" noProof="0" dirty="0"/>
        </a:p>
      </dgm:t>
    </dgm:pt>
    <dgm:pt modelId="{BD5673F7-CB5F-4DFC-8FA6-629846E225E4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sz="1800" noProof="0" dirty="0" smtClean="0"/>
            <a:t>Follow-up between the patient and their general practitioner</a:t>
          </a:r>
          <a:endParaRPr lang="en-US" sz="1800" b="1" noProof="0" dirty="0"/>
        </a:p>
      </dgm:t>
    </dgm:pt>
    <dgm:pt modelId="{E13E483D-8BAF-4165-91B7-3A7824AED644}" type="parTrans" cxnId="{91B532D3-F546-4CBC-B1C7-E6E9FC6B3EE3}">
      <dgm:prSet/>
      <dgm:spPr/>
      <dgm:t>
        <a:bodyPr/>
        <a:lstStyle/>
        <a:p>
          <a:endParaRPr lang="en-US" sz="2400" noProof="0" dirty="0"/>
        </a:p>
      </dgm:t>
    </dgm:pt>
    <dgm:pt modelId="{AF15DA65-A1A4-4082-837E-8E0448DC7A64}" type="sibTrans" cxnId="{91B532D3-F546-4CBC-B1C7-E6E9FC6B3EE3}">
      <dgm:prSet/>
      <dgm:spPr/>
      <dgm:t>
        <a:bodyPr/>
        <a:lstStyle/>
        <a:p>
          <a:endParaRPr lang="en-US" sz="2400" noProof="0" dirty="0"/>
        </a:p>
      </dgm:t>
    </dgm:pt>
    <dgm:pt modelId="{D07CB710-712D-4941-B9F9-DCF84D852852}">
      <dgm:prSet phldrT="[Text]" custT="1"/>
      <dgm:spPr>
        <a:solidFill>
          <a:srgbClr val="3396D9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b="1" noProof="0" dirty="0" smtClean="0"/>
            <a:t>Treatment</a:t>
          </a:r>
          <a:endParaRPr lang="en-US" sz="1600" b="1" noProof="0" dirty="0"/>
        </a:p>
      </dgm:t>
    </dgm:pt>
    <dgm:pt modelId="{E18EED21-2D19-4F1E-9776-7DA8B33E47EA}" type="parTrans" cxnId="{FE06170B-1514-44F5-9BA9-338CB7FE63BE}">
      <dgm:prSet/>
      <dgm:spPr/>
      <dgm:t>
        <a:bodyPr/>
        <a:lstStyle/>
        <a:p>
          <a:endParaRPr lang="en-US" sz="2400" noProof="0" dirty="0"/>
        </a:p>
      </dgm:t>
    </dgm:pt>
    <dgm:pt modelId="{FB98A28C-2AEC-4E88-A438-6978ACC8B06F}" type="sibTrans" cxnId="{FE06170B-1514-44F5-9BA9-338CB7FE63BE}">
      <dgm:prSet/>
      <dgm:spPr/>
      <dgm:t>
        <a:bodyPr/>
        <a:lstStyle/>
        <a:p>
          <a:endParaRPr lang="en-US" sz="2400" noProof="0" dirty="0"/>
        </a:p>
      </dgm:t>
    </dgm:pt>
    <dgm:pt modelId="{F692EA59-FFEB-4E8D-8278-E4586D068109}">
      <dgm:prSet custT="1"/>
      <dgm:spPr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Patients are involved on the decision-making on their condition: informed on treatment options, risks and benefits</a:t>
          </a:r>
          <a:endParaRPr lang="en-US" sz="1800" noProof="0" dirty="0"/>
        </a:p>
      </dgm:t>
    </dgm:pt>
    <dgm:pt modelId="{42608E32-B883-4DD6-9046-A0B6BD8C57DF}" type="parTrans" cxnId="{4EDCD923-146D-45BC-9443-744441D35572}">
      <dgm:prSet/>
      <dgm:spPr/>
      <dgm:t>
        <a:bodyPr/>
        <a:lstStyle/>
        <a:p>
          <a:endParaRPr lang="en-US" sz="2400" noProof="0" dirty="0"/>
        </a:p>
      </dgm:t>
    </dgm:pt>
    <dgm:pt modelId="{0596830A-38A2-4687-8050-8B44A2D134E1}" type="sibTrans" cxnId="{4EDCD923-146D-45BC-9443-744441D35572}">
      <dgm:prSet/>
      <dgm:spPr/>
      <dgm:t>
        <a:bodyPr/>
        <a:lstStyle/>
        <a:p>
          <a:endParaRPr lang="en-US" sz="2400" noProof="0" dirty="0"/>
        </a:p>
      </dgm:t>
    </dgm:pt>
    <dgm:pt modelId="{D3F5CACE-2FC3-4B76-9C9B-EB5EF1CDEE11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US" sz="1800" noProof="0" dirty="0" smtClean="0"/>
            <a:t>Collaboration for health promotion and disease prevention  </a:t>
          </a:r>
          <a:r>
            <a:rPr lang="en-GB" sz="1800" dirty="0" smtClean="0"/>
            <a:t>through patient feedback by conducting surveys or use other data collection services</a:t>
          </a:r>
          <a:endParaRPr lang="en-US" sz="1800" noProof="0" dirty="0"/>
        </a:p>
      </dgm:t>
    </dgm:pt>
    <dgm:pt modelId="{70F132C1-C219-4D5B-B60B-5A7F8F17ADB3}" type="parTrans" cxnId="{50EC7D24-5997-4AE9-A7E5-E819F58B102A}">
      <dgm:prSet/>
      <dgm:spPr/>
      <dgm:t>
        <a:bodyPr/>
        <a:lstStyle/>
        <a:p>
          <a:endParaRPr lang="en-US" sz="2400" noProof="0" dirty="0"/>
        </a:p>
      </dgm:t>
    </dgm:pt>
    <dgm:pt modelId="{0BBB93BA-FACE-44EC-A12C-4B08EC981F27}" type="sibTrans" cxnId="{50EC7D24-5997-4AE9-A7E5-E819F58B102A}">
      <dgm:prSet/>
      <dgm:spPr/>
      <dgm:t>
        <a:bodyPr/>
        <a:lstStyle/>
        <a:p>
          <a:endParaRPr lang="en-US" sz="2400" noProof="0" dirty="0"/>
        </a:p>
      </dgm:t>
    </dgm:pt>
    <dgm:pt modelId="{59705136-28EA-4CA2-BE62-955FDD433582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800" noProof="0" dirty="0" smtClean="0"/>
            <a:t>Consultations serve to get overall picture: doctors focused both on symptoms and quality of life</a:t>
          </a:r>
          <a:endParaRPr lang="en-US" sz="1800" noProof="0" dirty="0"/>
        </a:p>
      </dgm:t>
    </dgm:pt>
    <dgm:pt modelId="{0742FC9F-1CDD-4508-946E-619F7B92F378}" type="parTrans" cxnId="{778DA4A3-817B-4751-8C6D-45E8347F8EFA}">
      <dgm:prSet/>
      <dgm:spPr/>
      <dgm:t>
        <a:bodyPr/>
        <a:lstStyle/>
        <a:p>
          <a:endParaRPr lang="en-US" sz="2400"/>
        </a:p>
      </dgm:t>
    </dgm:pt>
    <dgm:pt modelId="{A4F6640E-1BAD-4857-93A8-F03ED170CDFC}" type="sibTrans" cxnId="{778DA4A3-817B-4751-8C6D-45E8347F8EFA}">
      <dgm:prSet/>
      <dgm:spPr/>
      <dgm:t>
        <a:bodyPr/>
        <a:lstStyle/>
        <a:p>
          <a:endParaRPr lang="en-US" sz="2400"/>
        </a:p>
      </dgm:t>
    </dgm:pt>
    <dgm:pt modelId="{7BFAC484-FD80-4B06-84ED-C8689584223E}">
      <dgm:prSet custT="1"/>
      <dgm:spPr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Self-care is encouraged by doctors</a:t>
          </a:r>
          <a:endParaRPr lang="en-US" sz="1800" noProof="0" dirty="0"/>
        </a:p>
      </dgm:t>
    </dgm:pt>
    <dgm:pt modelId="{410DA27E-4479-4154-ADE2-AFB6B5F3AC7E}" type="parTrans" cxnId="{FD4D7300-6311-43F6-8EEE-4C1338D28163}">
      <dgm:prSet/>
      <dgm:spPr/>
      <dgm:t>
        <a:bodyPr/>
        <a:lstStyle/>
        <a:p>
          <a:endParaRPr lang="en-GB"/>
        </a:p>
      </dgm:t>
    </dgm:pt>
    <dgm:pt modelId="{5E608487-96B6-4B78-8740-A4C05B943CAF}" type="sibTrans" cxnId="{FD4D7300-6311-43F6-8EEE-4C1338D28163}">
      <dgm:prSet/>
      <dgm:spPr/>
      <dgm:t>
        <a:bodyPr/>
        <a:lstStyle/>
        <a:p>
          <a:endParaRPr lang="en-GB"/>
        </a:p>
      </dgm:t>
    </dgm:pt>
    <dgm:pt modelId="{5B18FDAE-5D49-4768-8A78-862D9FFD7D78}">
      <dgm:prSet custT="1"/>
      <dgm:spPr>
        <a:ln>
          <a:solidFill>
            <a:schemeClr val="tx2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noProof="0" dirty="0" smtClean="0"/>
            <a:t>Monitoring during treatment with </a:t>
          </a:r>
          <a:r>
            <a:rPr lang="es-ES_tradnl" sz="1800" noProof="0" dirty="0" smtClean="0"/>
            <a:t>m-</a:t>
          </a:r>
          <a:r>
            <a:rPr lang="es-ES_tradnl" sz="1800" noProof="0" dirty="0" err="1" smtClean="0"/>
            <a:t>Health</a:t>
          </a:r>
          <a:r>
            <a:rPr lang="es-ES_tradnl" sz="1800" noProof="0" dirty="0" smtClean="0"/>
            <a:t> </a:t>
          </a:r>
          <a:r>
            <a:rPr lang="es-ES_tradnl" sz="1800" noProof="0" dirty="0" err="1" smtClean="0"/>
            <a:t>when</a:t>
          </a:r>
          <a:r>
            <a:rPr lang="es-ES_tradnl" sz="1800" noProof="0" dirty="0" smtClean="0"/>
            <a:t> </a:t>
          </a:r>
          <a:r>
            <a:rPr lang="es-ES_tradnl" sz="1800" noProof="0" dirty="0" err="1" smtClean="0"/>
            <a:t>possible</a:t>
          </a:r>
          <a:endParaRPr lang="en-US" sz="1800" noProof="0" dirty="0"/>
        </a:p>
      </dgm:t>
    </dgm:pt>
    <dgm:pt modelId="{3F3A74F1-A074-4C97-87DB-FB062228DE4C}" type="parTrans" cxnId="{76719454-0893-44BC-BF15-7047C1EB290A}">
      <dgm:prSet/>
      <dgm:spPr/>
      <dgm:t>
        <a:bodyPr/>
        <a:lstStyle/>
        <a:p>
          <a:endParaRPr lang="en-GB"/>
        </a:p>
      </dgm:t>
    </dgm:pt>
    <dgm:pt modelId="{B867AD68-7386-4C04-8D5D-ACA304B5A7E9}" type="sibTrans" cxnId="{76719454-0893-44BC-BF15-7047C1EB290A}">
      <dgm:prSet/>
      <dgm:spPr/>
      <dgm:t>
        <a:bodyPr/>
        <a:lstStyle/>
        <a:p>
          <a:endParaRPr lang="en-GB"/>
        </a:p>
      </dgm:t>
    </dgm:pt>
    <dgm:pt modelId="{653759CC-BF88-4728-A912-D83D41EA254E}" type="pres">
      <dgm:prSet presAssocID="{FD36DEA6-448C-4257-BFB3-ADECD85B1A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C0AA5287-9C2A-4ECF-8807-45D9D9D7CC6D}" type="pres">
      <dgm:prSet presAssocID="{CF4908B5-8048-43E3-9F42-2190888869D2}" presName="composite" presStyleCnt="0"/>
      <dgm:spPr/>
    </dgm:pt>
    <dgm:pt modelId="{71C83656-6944-47FA-A5CE-AA3CC31B2BFA}" type="pres">
      <dgm:prSet presAssocID="{CF4908B5-8048-43E3-9F42-2190888869D2}" presName="parentText" presStyleLbl="alignNode1" presStyleIdx="0" presStyleCnt="3" custScaleX="104813" custLinFactNeighborX="-4271" custLinFactNeighborY="919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0483FDA-5BDD-4F81-94CC-DDFDC667EEB9}" type="pres">
      <dgm:prSet presAssocID="{CF4908B5-8048-43E3-9F42-2190888869D2}" presName="descendantText" presStyleLbl="alignAcc1" presStyleIdx="0" presStyleCnt="3" custLinFactNeighborX="-123" custLinFactNeighborY="1414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B92AA7A-A938-4644-A9AB-E3739553073E}" type="pres">
      <dgm:prSet presAssocID="{AFCF8331-4D42-4156-8139-C3E0AF24FED1}" presName="sp" presStyleCnt="0"/>
      <dgm:spPr/>
    </dgm:pt>
    <dgm:pt modelId="{BF280958-6E32-42F5-A231-E15AD284E0F4}" type="pres">
      <dgm:prSet presAssocID="{D07CB710-712D-4941-B9F9-DCF84D852852}" presName="composite" presStyleCnt="0"/>
      <dgm:spPr/>
    </dgm:pt>
    <dgm:pt modelId="{63E696CD-D155-41AF-A1DF-18560224EE31}" type="pres">
      <dgm:prSet presAssocID="{D07CB710-712D-4941-B9F9-DCF84D8528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DC7F8-38FE-4C6B-8FDA-8CA9CD55B387}" type="pres">
      <dgm:prSet presAssocID="{D07CB710-712D-4941-B9F9-DCF84D8528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B04C2-D7D1-4FF9-BA85-290C03719126}" type="pres">
      <dgm:prSet presAssocID="{FB98A28C-2AEC-4E88-A438-6978ACC8B06F}" presName="sp" presStyleCnt="0"/>
      <dgm:spPr/>
    </dgm:pt>
    <dgm:pt modelId="{B223B725-3B0A-4032-99B9-AF0A874BA74C}" type="pres">
      <dgm:prSet presAssocID="{ACFFB592-CD83-4497-B4D0-67366F791514}" presName="composite" presStyleCnt="0"/>
      <dgm:spPr/>
    </dgm:pt>
    <dgm:pt modelId="{F2DA8A85-1797-4737-B8C7-0823F8AF95F3}" type="pres">
      <dgm:prSet presAssocID="{ACFFB592-CD83-4497-B4D0-67366F791514}" presName="parentText" presStyleLbl="alignNode1" presStyleIdx="2" presStyleCnt="3" custLinFactNeighborX="-1865" custLinFactNeighborY="-739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1617963-1DAC-4369-A20A-80B703843C58}" type="pres">
      <dgm:prSet presAssocID="{ACFFB592-CD83-4497-B4D0-67366F791514}" presName="descendantText" presStyleLbl="alignAcc1" presStyleIdx="2" presStyleCnt="3" custLinFactNeighborX="264" custLinFactNeighborY="-1136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87A26A6-C33D-4D78-BB36-92885B757F8C}" type="presOf" srcId="{D3F5CACE-2FC3-4B76-9C9B-EB5EF1CDEE11}" destId="{71617963-1DAC-4369-A20A-80B703843C58}" srcOrd="0" destOrd="2" presId="urn:microsoft.com/office/officeart/2005/8/layout/chevron2"/>
    <dgm:cxn modelId="{50EC7D24-5997-4AE9-A7E5-E819F58B102A}" srcId="{ACFFB592-CD83-4497-B4D0-67366F791514}" destId="{D3F5CACE-2FC3-4B76-9C9B-EB5EF1CDEE11}" srcOrd="2" destOrd="0" parTransId="{70F132C1-C219-4D5B-B60B-5A7F8F17ADB3}" sibTransId="{0BBB93BA-FACE-44EC-A12C-4B08EC981F27}"/>
    <dgm:cxn modelId="{46C3D3CF-B82D-4B29-9181-41D607FD8C83}" srcId="{FD36DEA6-448C-4257-BFB3-ADECD85B1AAE}" destId="{CF4908B5-8048-43E3-9F42-2190888869D2}" srcOrd="0" destOrd="0" parTransId="{DACA2347-8F23-4FF3-8B79-DAD0AA47FCFD}" sibTransId="{AFCF8331-4D42-4156-8139-C3E0AF24FED1}"/>
    <dgm:cxn modelId="{BF81FD93-2CA0-4D4F-9B77-1D1E6AF8824E}" type="presOf" srcId="{F692EA59-FFEB-4E8D-8278-E4586D068109}" destId="{903DC7F8-38FE-4C6B-8FDA-8CA9CD55B387}" srcOrd="0" destOrd="0" presId="urn:microsoft.com/office/officeart/2005/8/layout/chevron2"/>
    <dgm:cxn modelId="{778DA4A3-817B-4751-8C6D-45E8347F8EFA}" srcId="{CF4908B5-8048-43E3-9F42-2190888869D2}" destId="{59705136-28EA-4CA2-BE62-955FDD433582}" srcOrd="1" destOrd="0" parTransId="{0742FC9F-1CDD-4508-946E-619F7B92F378}" sibTransId="{A4F6640E-1BAD-4857-93A8-F03ED170CDFC}"/>
    <dgm:cxn modelId="{77ED4FAB-BF0F-4C91-9557-B64A89CA12EC}" type="presOf" srcId="{AEA62A2A-D5E1-4EE4-AA31-891C2CEA59C2}" destId="{A0483FDA-5BDD-4F81-94CC-DDFDC667EEB9}" srcOrd="0" destOrd="0" presId="urn:microsoft.com/office/officeart/2005/8/layout/chevron2"/>
    <dgm:cxn modelId="{EA32E3FB-6A11-451A-93C8-A7AE5DFECFC4}" type="presOf" srcId="{ACFFB592-CD83-4497-B4D0-67366F791514}" destId="{F2DA8A85-1797-4737-B8C7-0823F8AF95F3}" srcOrd="0" destOrd="0" presId="urn:microsoft.com/office/officeart/2005/8/layout/chevron2"/>
    <dgm:cxn modelId="{591CF4CB-ED10-4704-954C-596FE766F2E0}" srcId="{ACFFB592-CD83-4497-B4D0-67366F791514}" destId="{83933DAD-338B-41D7-AA75-8A5C9C80396C}" srcOrd="1" destOrd="0" parTransId="{BC85D465-292B-4D77-AA83-9ECE0E9ABDB4}" sibTransId="{B593E913-DB12-40CC-AD89-BEEDBFFD2749}"/>
    <dgm:cxn modelId="{A62F659D-1F70-479A-B201-CF48059A7FB1}" srcId="{CF4908B5-8048-43E3-9F42-2190888869D2}" destId="{AEA62A2A-D5E1-4EE4-AA31-891C2CEA59C2}" srcOrd="0" destOrd="0" parTransId="{912E96EA-909C-4AB1-8A0A-1B058EC4EC3F}" sibTransId="{61478886-11F9-4845-BA7F-8FF1D4F31433}"/>
    <dgm:cxn modelId="{91B532D3-F546-4CBC-B1C7-E6E9FC6B3EE3}" srcId="{ACFFB592-CD83-4497-B4D0-67366F791514}" destId="{BD5673F7-CB5F-4DFC-8FA6-629846E225E4}" srcOrd="0" destOrd="0" parTransId="{E13E483D-8BAF-4165-91B7-3A7824AED644}" sibTransId="{AF15DA65-A1A4-4082-837E-8E0448DC7A64}"/>
    <dgm:cxn modelId="{992D9BAA-53C4-402B-9B4A-992B36172329}" type="presOf" srcId="{D07CB710-712D-4941-B9F9-DCF84D852852}" destId="{63E696CD-D155-41AF-A1DF-18560224EE31}" srcOrd="0" destOrd="0" presId="urn:microsoft.com/office/officeart/2005/8/layout/chevron2"/>
    <dgm:cxn modelId="{FE06170B-1514-44F5-9BA9-338CB7FE63BE}" srcId="{FD36DEA6-448C-4257-BFB3-ADECD85B1AAE}" destId="{D07CB710-712D-4941-B9F9-DCF84D852852}" srcOrd="1" destOrd="0" parTransId="{E18EED21-2D19-4F1E-9776-7DA8B33E47EA}" sibTransId="{FB98A28C-2AEC-4E88-A438-6978ACC8B06F}"/>
    <dgm:cxn modelId="{E0519E83-F7C6-41A3-A572-9E4695693201}" type="presOf" srcId="{59705136-28EA-4CA2-BE62-955FDD433582}" destId="{A0483FDA-5BDD-4F81-94CC-DDFDC667EEB9}" srcOrd="0" destOrd="1" presId="urn:microsoft.com/office/officeart/2005/8/layout/chevron2"/>
    <dgm:cxn modelId="{ABBF1D55-D7B8-4E44-A9A7-C163E546CD70}" type="presOf" srcId="{7BFAC484-FD80-4B06-84ED-C8689584223E}" destId="{903DC7F8-38FE-4C6B-8FDA-8CA9CD55B387}" srcOrd="0" destOrd="1" presId="urn:microsoft.com/office/officeart/2005/8/layout/chevron2"/>
    <dgm:cxn modelId="{76719454-0893-44BC-BF15-7047C1EB290A}" srcId="{D07CB710-712D-4941-B9F9-DCF84D852852}" destId="{5B18FDAE-5D49-4768-8A78-862D9FFD7D78}" srcOrd="2" destOrd="0" parTransId="{3F3A74F1-A074-4C97-87DB-FB062228DE4C}" sibTransId="{B867AD68-7386-4C04-8D5D-ACA304B5A7E9}"/>
    <dgm:cxn modelId="{C46F40A2-049A-4F95-B8C2-6CC805D1E82E}" type="presOf" srcId="{BD5673F7-CB5F-4DFC-8FA6-629846E225E4}" destId="{71617963-1DAC-4369-A20A-80B703843C58}" srcOrd="0" destOrd="0" presId="urn:microsoft.com/office/officeart/2005/8/layout/chevron2"/>
    <dgm:cxn modelId="{A5811DCA-8027-4F9A-8CED-ECF01459A7A6}" srcId="{FD36DEA6-448C-4257-BFB3-ADECD85B1AAE}" destId="{ACFFB592-CD83-4497-B4D0-67366F791514}" srcOrd="2" destOrd="0" parTransId="{65A6D538-8169-43CA-89E7-26AFB281470B}" sibTransId="{AD78EF3A-6B26-49D7-89B4-52091BFF0F33}"/>
    <dgm:cxn modelId="{4EDCD923-146D-45BC-9443-744441D35572}" srcId="{D07CB710-712D-4941-B9F9-DCF84D852852}" destId="{F692EA59-FFEB-4E8D-8278-E4586D068109}" srcOrd="0" destOrd="0" parTransId="{42608E32-B883-4DD6-9046-A0B6BD8C57DF}" sibTransId="{0596830A-38A2-4687-8050-8B44A2D134E1}"/>
    <dgm:cxn modelId="{FD4D7300-6311-43F6-8EEE-4C1338D28163}" srcId="{D07CB710-712D-4941-B9F9-DCF84D852852}" destId="{7BFAC484-FD80-4B06-84ED-C8689584223E}" srcOrd="1" destOrd="0" parTransId="{410DA27E-4479-4154-ADE2-AFB6B5F3AC7E}" sibTransId="{5E608487-96B6-4B78-8740-A4C05B943CAF}"/>
    <dgm:cxn modelId="{8AF07646-A34C-4944-A26C-6AD4DB7C2724}" type="presOf" srcId="{CF4908B5-8048-43E3-9F42-2190888869D2}" destId="{71C83656-6944-47FA-A5CE-AA3CC31B2BFA}" srcOrd="0" destOrd="0" presId="urn:microsoft.com/office/officeart/2005/8/layout/chevron2"/>
    <dgm:cxn modelId="{AF0E4AF1-80F8-467C-A83A-B48E51878301}" type="presOf" srcId="{5B18FDAE-5D49-4768-8A78-862D9FFD7D78}" destId="{903DC7F8-38FE-4C6B-8FDA-8CA9CD55B387}" srcOrd="0" destOrd="2" presId="urn:microsoft.com/office/officeart/2005/8/layout/chevron2"/>
    <dgm:cxn modelId="{ADFB3C42-B68F-4F6C-99D2-FF0CC14B8AF1}" type="presOf" srcId="{FD36DEA6-448C-4257-BFB3-ADECD85B1AAE}" destId="{653759CC-BF88-4728-A912-D83D41EA254E}" srcOrd="0" destOrd="0" presId="urn:microsoft.com/office/officeart/2005/8/layout/chevron2"/>
    <dgm:cxn modelId="{E0E5912E-0D8A-48F5-ADB8-6E42DC3D6D8E}" type="presOf" srcId="{83933DAD-338B-41D7-AA75-8A5C9C80396C}" destId="{71617963-1DAC-4369-A20A-80B703843C58}" srcOrd="0" destOrd="1" presId="urn:microsoft.com/office/officeart/2005/8/layout/chevron2"/>
    <dgm:cxn modelId="{9A74E33D-B900-4B34-BD24-8C62CFBCB1B9}" type="presParOf" srcId="{653759CC-BF88-4728-A912-D83D41EA254E}" destId="{C0AA5287-9C2A-4ECF-8807-45D9D9D7CC6D}" srcOrd="0" destOrd="0" presId="urn:microsoft.com/office/officeart/2005/8/layout/chevron2"/>
    <dgm:cxn modelId="{13EDFFB0-1309-4EC3-BBAE-97676A4DE604}" type="presParOf" srcId="{C0AA5287-9C2A-4ECF-8807-45D9D9D7CC6D}" destId="{71C83656-6944-47FA-A5CE-AA3CC31B2BFA}" srcOrd="0" destOrd="0" presId="urn:microsoft.com/office/officeart/2005/8/layout/chevron2"/>
    <dgm:cxn modelId="{C38682F8-9DF5-46FE-9FD3-57FA12B6F316}" type="presParOf" srcId="{C0AA5287-9C2A-4ECF-8807-45D9D9D7CC6D}" destId="{A0483FDA-5BDD-4F81-94CC-DDFDC667EEB9}" srcOrd="1" destOrd="0" presId="urn:microsoft.com/office/officeart/2005/8/layout/chevron2"/>
    <dgm:cxn modelId="{94AB68A0-B536-40EB-879B-D33966DB2E4B}" type="presParOf" srcId="{653759CC-BF88-4728-A912-D83D41EA254E}" destId="{0B92AA7A-A938-4644-A9AB-E3739553073E}" srcOrd="1" destOrd="0" presId="urn:microsoft.com/office/officeart/2005/8/layout/chevron2"/>
    <dgm:cxn modelId="{6693129D-3D24-4EBA-A4E4-C11F81D2AF22}" type="presParOf" srcId="{653759CC-BF88-4728-A912-D83D41EA254E}" destId="{BF280958-6E32-42F5-A231-E15AD284E0F4}" srcOrd="2" destOrd="0" presId="urn:microsoft.com/office/officeart/2005/8/layout/chevron2"/>
    <dgm:cxn modelId="{ECD1C414-3671-4BA4-8789-C94799E48A02}" type="presParOf" srcId="{BF280958-6E32-42F5-A231-E15AD284E0F4}" destId="{63E696CD-D155-41AF-A1DF-18560224EE31}" srcOrd="0" destOrd="0" presId="urn:microsoft.com/office/officeart/2005/8/layout/chevron2"/>
    <dgm:cxn modelId="{084DD96A-3A7C-404F-BA1E-B6B2A12B3B1D}" type="presParOf" srcId="{BF280958-6E32-42F5-A231-E15AD284E0F4}" destId="{903DC7F8-38FE-4C6B-8FDA-8CA9CD55B387}" srcOrd="1" destOrd="0" presId="urn:microsoft.com/office/officeart/2005/8/layout/chevron2"/>
    <dgm:cxn modelId="{B6A41CDF-ECFC-405A-8CB0-00521E9ECF89}" type="presParOf" srcId="{653759CC-BF88-4728-A912-D83D41EA254E}" destId="{D3EB04C2-D7D1-4FF9-BA85-290C03719126}" srcOrd="3" destOrd="0" presId="urn:microsoft.com/office/officeart/2005/8/layout/chevron2"/>
    <dgm:cxn modelId="{F307B556-CC66-4788-B6C6-9C2294531539}" type="presParOf" srcId="{653759CC-BF88-4728-A912-D83D41EA254E}" destId="{B223B725-3B0A-4032-99B9-AF0A874BA74C}" srcOrd="4" destOrd="0" presId="urn:microsoft.com/office/officeart/2005/8/layout/chevron2"/>
    <dgm:cxn modelId="{A4AF24B1-D0C9-4341-BECC-646225EA1FD3}" type="presParOf" srcId="{B223B725-3B0A-4032-99B9-AF0A874BA74C}" destId="{F2DA8A85-1797-4737-B8C7-0823F8AF95F3}" srcOrd="0" destOrd="0" presId="urn:microsoft.com/office/officeart/2005/8/layout/chevron2"/>
    <dgm:cxn modelId="{119CAC8F-D9E5-4412-AD29-C852BFC043B6}" type="presParOf" srcId="{B223B725-3B0A-4032-99B9-AF0A874BA74C}" destId="{71617963-1DAC-4369-A20A-80B703843C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0FA47-B35E-459C-B043-9CAF0F08CD4F}" type="datetimeFigureOut">
              <a:rPr lang="nl-BE" smtClean="0"/>
              <a:pPr/>
              <a:t>28/05/2014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F4BB6-9B05-482E-9552-5EF4D15DD9A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6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4BB6-9B05-482E-9552-5EF4D15DD9A9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227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4BB6-9B05-482E-9552-5EF4D15DD9A9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39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4BB6-9B05-482E-9552-5EF4D15DD9A9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35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F4BB6-9B05-482E-9552-5EF4D15DD9A9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23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fanet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484785"/>
            <a:ext cx="7772400" cy="1152128"/>
          </a:xfrm>
        </p:spPr>
        <p:txBody>
          <a:bodyPr>
            <a:normAutofit/>
          </a:bodyPr>
          <a:lstStyle>
            <a:lvl1pPr>
              <a:defRPr lang="en-US" sz="4000" smtClean="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Title of Your Presentation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96952"/>
            <a:ext cx="6400800" cy="1872208"/>
          </a:xfrm>
        </p:spPr>
        <p:txBody>
          <a:bodyPr/>
          <a:lstStyle>
            <a:lvl1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Your name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EFA Board Member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Your email address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hlinkClick r:id="rId2"/>
              </a:rPr>
              <a:t>www.efanet.org</a:t>
            </a:r>
            <a:r>
              <a:rPr lang="en-US" sz="2400" dirty="0" smtClean="0"/>
              <a:t> </a:t>
            </a:r>
            <a:r>
              <a:rPr lang="en-GB" sz="2400" dirty="0" smtClean="0"/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D8E-9E97-48FE-A1D5-7FBD8C7939BA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7" name="Picture 6" descr="pict for flier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8" name="Picture 7" descr="EFA-logo-TR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2293903" cy="9425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add title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pic>
        <p:nvPicPr>
          <p:cNvPr id="7" name="Picture 6" descr="EFA-logo-T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717839" cy="705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D8E-9E97-48FE-A1D5-7FBD8C7939BA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7" name="Picture 6" descr="pict for fli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8" name="Picture 7" descr="EFA-logo-TR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2293903" cy="9425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7544" y="1556792"/>
            <a:ext cx="8208912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Thank you for your attention!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Georgia"/>
                <a:ea typeface="Calibri" pitchFamily="34" charset="0"/>
                <a:cs typeface="Arial" pitchFamily="34" charset="0"/>
              </a:rPr>
              <a:t>European Federation of Allergy and Airways Diseases Patients' Associations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Georgia"/>
                <a:ea typeface="Calibri" pitchFamily="34" charset="0"/>
                <a:cs typeface="Times New Roman" pitchFamily="18" charset="0"/>
              </a:rPr>
              <a:t>  (EFA)</a:t>
            </a: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EFA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35 Rue du Congrès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1000 Brussels, Belgium 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w</a:t>
            </a:r>
            <a:r>
              <a:rPr kumimoji="0" lang="fr-B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ww.efanet.org</a:t>
            </a:r>
          </a:p>
          <a:p>
            <a:endParaRPr lang="nl-BE" dirty="0"/>
          </a:p>
        </p:txBody>
      </p:sp>
      <p:pic>
        <p:nvPicPr>
          <p:cNvPr id="10" name="Picture 9" descr="facebook_button_by_ipiingu-d49r2ux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04248" y="4365104"/>
            <a:ext cx="629019" cy="620688"/>
          </a:xfrm>
          <a:prstGeom prst="rect">
            <a:avLst/>
          </a:prstGeom>
        </p:spPr>
      </p:pic>
      <p:pic>
        <p:nvPicPr>
          <p:cNvPr id="11" name="Picture 10" descr="social-twitter-button-blue-icon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96336" y="4355232"/>
            <a:ext cx="648072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DD8E-9E97-48FE-A1D5-7FBD8C7939BA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Content Placeholder 3" descr="font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eda.flood@efanet.org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manifesto.efane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fanet.org/efa-membe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medcentral.com/1471-2466/14/6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152128"/>
          </a:xfrm>
        </p:spPr>
        <p:txBody>
          <a:bodyPr>
            <a:noAutofit/>
          </a:bodyPr>
          <a:lstStyle/>
          <a:p>
            <a:r>
              <a:rPr lang="nl-BE" sz="3200" dirty="0"/>
              <a:t/>
            </a:r>
            <a:br>
              <a:rPr lang="nl-BE" sz="3200" dirty="0"/>
            </a:br>
            <a:r>
              <a:rPr lang="en-US" sz="3200" dirty="0"/>
              <a:t> </a:t>
            </a:r>
            <a:r>
              <a:rPr lang="en-US" sz="3200" b="1" dirty="0">
                <a:solidFill>
                  <a:srgbClr val="FF3300"/>
                </a:solidFill>
              </a:rPr>
              <a:t>People want </a:t>
            </a:r>
            <a:r>
              <a:rPr lang="en-US" sz="3200" b="1" dirty="0" smtClean="0">
                <a:solidFill>
                  <a:srgbClr val="FF3300"/>
                </a:solidFill>
              </a:rPr>
              <a:t>care.</a:t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3200" b="1" dirty="0" smtClean="0">
                <a:solidFill>
                  <a:srgbClr val="FF3300"/>
                </a:solidFill>
              </a:rPr>
              <a:t>Where </a:t>
            </a:r>
            <a:r>
              <a:rPr lang="en-US" sz="3200" b="1" dirty="0">
                <a:solidFill>
                  <a:srgbClr val="FF3300"/>
                </a:solidFill>
              </a:rPr>
              <a:t>it comes from is </a:t>
            </a:r>
            <a:r>
              <a:rPr lang="en-US" sz="3200" b="1" dirty="0" smtClean="0">
                <a:solidFill>
                  <a:srgbClr val="FF3300"/>
                </a:solidFill>
              </a:rPr>
              <a:t>secondary</a:t>
            </a:r>
            <a:endParaRPr lang="nl-BE" sz="3000" dirty="0">
              <a:solidFill>
                <a:srgbClr val="FF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1512168"/>
          </a:xfrm>
        </p:spPr>
        <p:txBody>
          <a:bodyPr>
            <a:noAutofit/>
          </a:bodyPr>
          <a:lstStyle/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Breda Flood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EFA President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hlinkClick r:id="rId3"/>
              </a:rPr>
              <a:t>breda.flood@efanet.org</a:t>
            </a:r>
            <a:endParaRPr lang="en-US" sz="2000" dirty="0" smtClean="0"/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s-ES_tradnl" sz="2000" dirty="0" smtClean="0">
                <a:solidFill>
                  <a:schemeClr val="tx1"/>
                </a:solidFill>
              </a:rPr>
              <a:t>Athens, 24th </a:t>
            </a:r>
            <a:r>
              <a:rPr lang="es-ES_tradnl" sz="2000" dirty="0" err="1" smtClean="0">
                <a:solidFill>
                  <a:schemeClr val="tx1"/>
                </a:solidFill>
              </a:rPr>
              <a:t>May</a:t>
            </a:r>
            <a:r>
              <a:rPr lang="es-ES_tradnl" sz="2000" dirty="0" smtClean="0">
                <a:solidFill>
                  <a:schemeClr val="tx1"/>
                </a:solidFill>
              </a:rPr>
              <a:t> 2014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Content Placeholder 3" descr="fon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5" name="Picture 4" descr="pict for fli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6" name="Picture 5" descr="EFA-logo-TR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21781"/>
            <a:ext cx="2293903" cy="942599"/>
          </a:xfrm>
          <a:prstGeom prst="rect">
            <a:avLst/>
          </a:prstGeom>
        </p:spPr>
      </p:pic>
      <p:pic>
        <p:nvPicPr>
          <p:cNvPr id="8" name="Picture 34" descr="P:\PCO\IPCRG\IPCRG 2014\06.Printed Matters\17.Logo\Logo ( 600ppi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904057" cy="102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D8E-9E97-48FE-A1D5-7FBD8C7939BA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8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What does primary care need </a:t>
            </a:r>
            <a:br>
              <a:rPr lang="en-US" sz="2500" b="1" dirty="0" smtClean="0"/>
            </a:br>
            <a:r>
              <a:rPr lang="en-US" sz="2500" b="1" dirty="0" smtClean="0"/>
              <a:t>to better respond to patients’ expectations?	</a:t>
            </a:r>
            <a:endParaRPr lang="nl-BE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800" b="1" noProof="1" smtClean="0"/>
              <a:t>Fully</a:t>
            </a:r>
            <a:r>
              <a:rPr lang="en-US" sz="1800" b="1" dirty="0" smtClean="0"/>
              <a:t> embrace the patient centred approach</a:t>
            </a:r>
            <a:r>
              <a:rPr lang="en-US" sz="1800" dirty="0" smtClean="0"/>
              <a:t>: focus on the person, not the system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800" b="1" dirty="0" smtClean="0"/>
              <a:t>Establish a wellness service: </a:t>
            </a:r>
            <a:r>
              <a:rPr lang="en-US" sz="1800" dirty="0" smtClean="0"/>
              <a:t>provide guidance, monitoring and checking tools to enable the patient to control in partnership with </a:t>
            </a:r>
            <a:r>
              <a:rPr lang="en-US" sz="1800" dirty="0"/>
              <a:t>the </a:t>
            </a:r>
            <a:r>
              <a:rPr lang="en-US" sz="1800" dirty="0" smtClean="0"/>
              <a:t>professional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800" b="1" dirty="0" smtClean="0"/>
              <a:t>Count on e-Health support</a:t>
            </a:r>
            <a:r>
              <a:rPr lang="en-US" sz="1800" dirty="0" smtClean="0"/>
              <a:t>: </a:t>
            </a:r>
            <a:r>
              <a:rPr lang="en-US" sz="1800" dirty="0"/>
              <a:t>Citizens’ health literacy plays a significant role in health </a:t>
            </a:r>
            <a:r>
              <a:rPr lang="en-US" sz="1800" dirty="0" smtClean="0"/>
              <a:t>systems. Safe online health portals can educate patients before and after consultations. </a:t>
            </a:r>
            <a:r>
              <a:rPr lang="en-US" sz="1800" dirty="0" smtClean="0">
                <a:hlinkClick r:id="rId3"/>
              </a:rPr>
              <a:t>http://www.patient.co.uk/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800" b="1" dirty="0" smtClean="0"/>
              <a:t>Increase investigation </a:t>
            </a:r>
            <a:r>
              <a:rPr lang="en-US" sz="1800" dirty="0" smtClean="0"/>
              <a:t>at primary healthcare level to expand knowledge on allergy, asthma and COPD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800" b="1" dirty="0" smtClean="0"/>
              <a:t>Develop organic healthcare systems </a:t>
            </a:r>
            <a:r>
              <a:rPr lang="en-US" sz="1800" dirty="0" smtClean="0"/>
              <a:t>to complement the work of primary care to assure they can effectively diagnose and treat patients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800" b="1" dirty="0" smtClean="0"/>
              <a:t>Higher investment: </a:t>
            </a:r>
            <a:r>
              <a:rPr lang="en-US" sz="1800" dirty="0" smtClean="0"/>
              <a:t>more professionals informed, educated and trained at primary healthcare can deliver cost-effective outcomes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1800" b="1" dirty="0" smtClean="0"/>
              <a:t>Strengthen primary healthcare partnership with patients associations: </a:t>
            </a:r>
            <a:r>
              <a:rPr lang="en-US" sz="1800" dirty="0" smtClean="0"/>
              <a:t>first-hand neutral </a:t>
            </a:r>
            <a:r>
              <a:rPr lang="en-US" sz="1800" dirty="0"/>
              <a:t>patient experience, patient’s preferences have potential to improve primary healthcare </a:t>
            </a:r>
            <a:r>
              <a:rPr lang="en-US" sz="1800" dirty="0" smtClean="0"/>
              <a:t>decisions</a:t>
            </a:r>
          </a:p>
          <a:p>
            <a:pPr marL="342900" lvl="1" indent="-342900">
              <a:buFontTx/>
              <a:buChar char="-"/>
              <a:defRPr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532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8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An exemplary approach </a:t>
            </a:r>
            <a:br>
              <a:rPr lang="en-US" sz="2500" b="1" dirty="0" smtClean="0"/>
            </a:br>
            <a:r>
              <a:rPr lang="en-US" sz="2500" b="1" dirty="0" smtClean="0"/>
              <a:t>    involving primary healthcare	</a:t>
            </a:r>
            <a:endParaRPr lang="nl-BE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89" y="162880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n-US" sz="2200" b="1" u="sng" dirty="0"/>
              <a:t>Finnish National Allergy Program 2008-2018</a:t>
            </a:r>
            <a:endParaRPr lang="en-US" sz="2200" dirty="0"/>
          </a:p>
          <a:p>
            <a:r>
              <a:rPr lang="fi-FI" sz="2500" dirty="0"/>
              <a:t>A </a:t>
            </a:r>
            <a:r>
              <a:rPr lang="fi-FI" sz="2500" b="1" dirty="0"/>
              <a:t>comprehensive plan </a:t>
            </a:r>
            <a:r>
              <a:rPr lang="fi-FI" sz="2500" dirty="0"/>
              <a:t>to reduce the burden of allergies  </a:t>
            </a:r>
            <a:r>
              <a:rPr lang="fi-FI" sz="2500" dirty="0" smtClean="0"/>
              <a:t>              and </a:t>
            </a:r>
            <a:r>
              <a:rPr lang="fi-FI" sz="2500" dirty="0"/>
              <a:t>asthma, which </a:t>
            </a:r>
            <a:r>
              <a:rPr lang="fi-FI" sz="2500" dirty="0" smtClean="0"/>
              <a:t>aims:</a:t>
            </a:r>
          </a:p>
          <a:p>
            <a:pPr lvl="1"/>
            <a:r>
              <a:rPr lang="fi-FI" sz="1900" dirty="0"/>
              <a:t>To increase immunological tolerance</a:t>
            </a:r>
          </a:p>
          <a:p>
            <a:pPr lvl="1"/>
            <a:r>
              <a:rPr lang="fi-FI" sz="1900" dirty="0"/>
              <a:t>To change attitudes  to support health instead of </a:t>
            </a:r>
          </a:p>
          <a:p>
            <a:pPr marL="457200" lvl="1" indent="0">
              <a:buNone/>
            </a:pPr>
            <a:r>
              <a:rPr lang="fi-FI" sz="1900" dirty="0"/>
              <a:t>      medicalizing common and mild allergy symptoms</a:t>
            </a:r>
          </a:p>
          <a:p>
            <a:pPr lvl="1"/>
            <a:r>
              <a:rPr lang="fi-FI" sz="1900" dirty="0"/>
              <a:t>To use the resources for patients with more severe allergic diseases</a:t>
            </a:r>
          </a:p>
          <a:p>
            <a:pPr lvl="1"/>
            <a:r>
              <a:rPr lang="fi-FI" sz="1900" dirty="0"/>
              <a:t>To support </a:t>
            </a:r>
            <a:r>
              <a:rPr lang="fi-FI" sz="1900" b="1" dirty="0">
                <a:solidFill>
                  <a:srgbClr val="3396D9"/>
                </a:solidFill>
              </a:rPr>
              <a:t>ALLERGY HEALTH</a:t>
            </a:r>
          </a:p>
          <a:p>
            <a:r>
              <a:rPr lang="fi-FI" sz="2500" b="1" dirty="0" smtClean="0"/>
              <a:t>And </a:t>
            </a:r>
            <a:r>
              <a:rPr lang="fi-FI" sz="2500" b="1" dirty="0"/>
              <a:t>involves all </a:t>
            </a:r>
            <a:r>
              <a:rPr lang="fi-FI" sz="2500" b="1" dirty="0" smtClean="0"/>
              <a:t>stakeholders</a:t>
            </a:r>
          </a:p>
          <a:p>
            <a:pPr marL="0" indent="0">
              <a:buNone/>
            </a:pPr>
            <a:endParaRPr lang="fi-FI" sz="2500" b="1" u="sng" dirty="0" smtClean="0"/>
          </a:p>
          <a:p>
            <a:pPr marL="0" indent="0">
              <a:buNone/>
            </a:pPr>
            <a:r>
              <a:rPr lang="fi-FI" sz="2200" b="1" u="sng" dirty="0" smtClean="0"/>
              <a:t>EFA Allergy Awareness Project, to build on Finland’s experience </a:t>
            </a:r>
          </a:p>
          <a:p>
            <a:pPr>
              <a:buSzPts val="1800"/>
            </a:pP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Publication of EFA </a:t>
            </a:r>
            <a:r>
              <a:rPr lang="en-US" sz="2100" i="1" dirty="0">
                <a:solidFill>
                  <a:srgbClr val="000000"/>
                </a:solidFill>
                <a:latin typeface="Calibri" panose="020F0502020204030204" pitchFamily="34" charset="0"/>
              </a:rPr>
              <a:t>Book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 on Respiratory Allergies in Europe </a:t>
            </a: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Educational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meeting in Helsinki to introduce </a:t>
            </a: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the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Finnish Allergy </a:t>
            </a:r>
            <a:r>
              <a:rPr lang="en-US" sz="21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Programme</a:t>
            </a:r>
            <a:r>
              <a:rPr lang="en-US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to other EU countries and                                                       discuss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future national allergy </a:t>
            </a:r>
            <a:r>
              <a:rPr lang="en-US" sz="210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</a:p>
          <a:p>
            <a:pPr>
              <a:buSzPts val="1800"/>
            </a:pP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Pilot project for pharmacists in Austria </a:t>
            </a:r>
            <a:r>
              <a:rPr lang="en-US" sz="2100" i="1" dirty="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de-DE" sz="2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pharmacist </a:t>
            </a:r>
            <a:r>
              <a:rPr lang="de-DE" sz="2100" dirty="0">
                <a:solidFill>
                  <a:srgbClr val="000000"/>
                </a:solidFill>
                <a:latin typeface="Calibri" panose="020F0502020204030204" pitchFamily="34" charset="0"/>
              </a:rPr>
              <a:t>role in allergic rhinitis</a:t>
            </a:r>
            <a:endParaRPr lang="nl-BE" sz="2100" dirty="0"/>
          </a:p>
          <a:p>
            <a:pPr marL="0" lvl="1" indent="0">
              <a:buNone/>
              <a:defRPr/>
            </a:pPr>
            <a:endParaRPr lang="es-ES_tradnl" sz="2100" dirty="0" smtClean="0"/>
          </a:p>
        </p:txBody>
      </p:sp>
      <p:pic>
        <p:nvPicPr>
          <p:cNvPr id="4" name="Picture 9" descr="G:\AT 2011\AO_logoEN_pi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005" y="1683826"/>
            <a:ext cx="1141440" cy="13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250" t="8566" r="35431" b="10747"/>
          <a:stretch/>
        </p:blipFill>
        <p:spPr>
          <a:xfrm>
            <a:off x="7529650" y="4179932"/>
            <a:ext cx="1146795" cy="16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vid\AppData\Local\Microsoft\Windows\Temporary Internet Files\Content.Outlook\OAYSCO8P\DSC_0471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9420"/>
          <a:stretch/>
        </p:blipFill>
        <p:spPr bwMode="auto">
          <a:xfrm>
            <a:off x="-36513" y="1224135"/>
            <a:ext cx="9308265" cy="56612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8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What does primary care need </a:t>
            </a:r>
            <a:br>
              <a:rPr lang="en-US" sz="2500" b="1" dirty="0" smtClean="0"/>
            </a:br>
            <a:r>
              <a:rPr lang="en-US" sz="2500" b="1" dirty="0" smtClean="0"/>
              <a:t>to better respond to patients’ expectations?	</a:t>
            </a:r>
            <a:endParaRPr lang="nl-BE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396" y="1988840"/>
            <a:ext cx="7499176" cy="4525963"/>
          </a:xfrm>
        </p:spPr>
        <p:txBody>
          <a:bodyPr>
            <a:normAutofit fontScale="77500" lnSpcReduction="20000"/>
          </a:bodyPr>
          <a:lstStyle/>
          <a:p>
            <a:pPr marL="0" lvl="1" indent="0" algn="r">
              <a:buNone/>
              <a:defRPr/>
            </a:pPr>
            <a:endParaRPr lang="en-US" i="1" dirty="0" smtClean="0"/>
          </a:p>
          <a:p>
            <a:pPr marL="0" lvl="1" indent="0" algn="r"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“The </a:t>
            </a:r>
            <a:r>
              <a:rPr lang="en-US" i="1" dirty="0">
                <a:solidFill>
                  <a:schemeClr val="bg1"/>
                </a:solidFill>
              </a:rPr>
              <a:t>good physician treats the disease; </a:t>
            </a:r>
            <a:endParaRPr lang="en-US" i="1" dirty="0" smtClean="0">
              <a:solidFill>
                <a:schemeClr val="bg1"/>
              </a:solidFill>
            </a:endParaRPr>
          </a:p>
          <a:p>
            <a:pPr marL="0" lvl="1" indent="0" algn="r"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the </a:t>
            </a:r>
            <a:r>
              <a:rPr lang="en-US" i="1" dirty="0">
                <a:solidFill>
                  <a:schemeClr val="bg1"/>
                </a:solidFill>
              </a:rPr>
              <a:t>great physician treats the patient who has the </a:t>
            </a:r>
            <a:r>
              <a:rPr lang="en-US" i="1" dirty="0" smtClean="0">
                <a:solidFill>
                  <a:schemeClr val="bg1"/>
                </a:solidFill>
              </a:rPr>
              <a:t>disease” </a:t>
            </a:r>
          </a:p>
          <a:p>
            <a:pPr marL="0" lvl="1" indent="0" algn="r">
              <a:buNone/>
              <a:defRPr/>
            </a:pPr>
            <a:endParaRPr lang="es-ES_tradnl" i="1" dirty="0" smtClean="0">
              <a:solidFill>
                <a:schemeClr val="bg1"/>
              </a:solidFill>
            </a:endParaRPr>
          </a:p>
          <a:p>
            <a:pPr marL="0" lvl="1" indent="0" algn="r">
              <a:buNone/>
              <a:defRPr/>
            </a:pPr>
            <a:endParaRPr lang="en-US" i="1" dirty="0" smtClean="0">
              <a:solidFill>
                <a:schemeClr val="bg1"/>
              </a:solidFill>
            </a:endParaRPr>
          </a:p>
          <a:p>
            <a:pPr marL="0" lvl="1" indent="0" algn="r"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“</a:t>
            </a:r>
            <a:r>
              <a:rPr lang="en-US" i="1" dirty="0">
                <a:solidFill>
                  <a:schemeClr val="bg1"/>
                </a:solidFill>
              </a:rPr>
              <a:t>He who studies medicine without books sails an uncharted sea, but he who studies medicine without patients </a:t>
            </a:r>
            <a:endParaRPr lang="en-US" i="1" dirty="0" smtClean="0">
              <a:solidFill>
                <a:schemeClr val="bg1"/>
              </a:solidFill>
            </a:endParaRPr>
          </a:p>
          <a:p>
            <a:pPr marL="0" lvl="1" indent="0" algn="r"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does </a:t>
            </a:r>
            <a:r>
              <a:rPr lang="en-US" i="1" dirty="0">
                <a:solidFill>
                  <a:schemeClr val="bg1"/>
                </a:solidFill>
              </a:rPr>
              <a:t>not go to sea at all</a:t>
            </a:r>
            <a:r>
              <a:rPr lang="en-US" i="1" dirty="0" smtClean="0">
                <a:solidFill>
                  <a:schemeClr val="bg1"/>
                </a:solidFill>
              </a:rPr>
              <a:t>!”</a:t>
            </a:r>
          </a:p>
          <a:p>
            <a:pPr marL="0" lvl="1" indent="0" algn="r">
              <a:buNone/>
              <a:defRPr/>
            </a:pPr>
            <a:endParaRPr lang="en-US" i="1" dirty="0" smtClean="0">
              <a:solidFill>
                <a:schemeClr val="bg1"/>
              </a:solidFill>
            </a:endParaRPr>
          </a:p>
          <a:p>
            <a:pPr marL="0" lvl="1" indent="0" algn="r">
              <a:buNone/>
              <a:defRPr/>
            </a:pPr>
            <a:r>
              <a:rPr lang="es-ES_tradnl" i="1" dirty="0">
                <a:solidFill>
                  <a:schemeClr val="bg1"/>
                </a:solidFill>
              </a:rPr>
              <a:t>William </a:t>
            </a:r>
            <a:r>
              <a:rPr lang="es-ES_tradnl" i="1" dirty="0" err="1" smtClean="0">
                <a:solidFill>
                  <a:schemeClr val="bg1"/>
                </a:solidFill>
              </a:rPr>
              <a:t>Osler</a:t>
            </a:r>
            <a:endParaRPr lang="es-ES_tradnl" i="1" dirty="0" smtClean="0">
              <a:solidFill>
                <a:schemeClr val="bg1"/>
              </a:solidFill>
            </a:endParaRPr>
          </a:p>
          <a:p>
            <a:pPr marL="0" lvl="1" indent="0" algn="r">
              <a:buNone/>
              <a:defRPr/>
            </a:pPr>
            <a:r>
              <a:rPr lang="es-ES_tradnl" i="1" dirty="0" smtClean="0">
                <a:solidFill>
                  <a:schemeClr val="bg1"/>
                </a:solidFill>
              </a:rPr>
              <a:t>Canadian </a:t>
            </a:r>
            <a:r>
              <a:rPr lang="es-ES_tradnl" i="1" dirty="0" err="1" smtClean="0">
                <a:solidFill>
                  <a:schemeClr val="bg1"/>
                </a:solidFill>
              </a:rPr>
              <a:t>physician</a:t>
            </a:r>
            <a:r>
              <a:rPr lang="es-ES_tradnl" i="1" dirty="0" smtClean="0">
                <a:solidFill>
                  <a:schemeClr val="bg1"/>
                </a:solidFill>
              </a:rPr>
              <a:t>, 1849-1919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chemeClr val="bg1"/>
              </a:solidFill>
            </a:endParaRPr>
          </a:p>
          <a:p>
            <a:pPr marL="0" lvl="1" indent="0" algn="r">
              <a:buNone/>
              <a:defRPr/>
            </a:pPr>
            <a:endParaRPr lang="es-ES_tradnl" i="1" dirty="0" smtClean="0"/>
          </a:p>
          <a:p>
            <a:pPr marL="0" lvl="1" indent="0" algn="r">
              <a:buNone/>
              <a:defRPr/>
            </a:pPr>
            <a:r>
              <a:rPr lang="es-ES_tradnl" i="1" dirty="0" smtClean="0"/>
              <a:t> </a:t>
            </a:r>
            <a:endParaRPr lang="es-ES_tradnl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9044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4" name="Picture 3" descr="EFA-logo-T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2293903" cy="942599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idx="1"/>
          </p:nvPr>
        </p:nvSpPr>
        <p:spPr>
          <a:xfrm>
            <a:off x="539552" y="1811378"/>
            <a:ext cx="382676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accent1"/>
                </a:solidFill>
                <a:latin typeface="Georgia" pitchFamily="18" charset="0"/>
              </a:rPr>
              <a:t>Thank you!</a:t>
            </a:r>
          </a:p>
          <a:p>
            <a:pPr algn="ctr">
              <a:buNone/>
              <a:defRPr/>
            </a:pPr>
            <a:endParaRPr lang="en-GB" sz="2200" dirty="0" smtClean="0">
              <a:solidFill>
                <a:schemeClr val="accent1"/>
              </a:solidFill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n-GB" sz="2200" dirty="0" smtClean="0">
                <a:solidFill>
                  <a:srgbClr val="FF33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Sign our Manifesto: </a:t>
            </a:r>
          </a:p>
          <a:p>
            <a:pPr algn="ctr">
              <a:buNone/>
              <a:defRPr/>
            </a:pPr>
            <a:r>
              <a:rPr lang="en-GB" sz="2200" dirty="0" smtClean="0">
                <a:solidFill>
                  <a:srgbClr val="FF3300"/>
                </a:solidFill>
                <a:latin typeface="Georgia" pitchFamily="18" charset="0"/>
                <a:ea typeface="Calibri" pitchFamily="34" charset="0"/>
                <a:cs typeface="Arial" pitchFamily="34" charset="0"/>
                <a:hlinkClick r:id="rId4"/>
              </a:rPr>
              <a:t>manifesto.efanet.org</a:t>
            </a:r>
            <a:endParaRPr lang="en-GB" sz="2200" dirty="0" smtClean="0">
              <a:solidFill>
                <a:srgbClr val="FF3300"/>
              </a:solidFill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n-GB" sz="2200" dirty="0" smtClean="0">
                <a:solidFill>
                  <a:srgbClr val="FF330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And follow us on: </a:t>
            </a:r>
          </a:p>
          <a:p>
            <a:pPr algn="ctr">
              <a:buNone/>
              <a:defRPr/>
            </a:pPr>
            <a:r>
              <a:rPr lang="en-GB" sz="2200" dirty="0" smtClean="0">
                <a:solidFill>
                  <a:srgbClr val="0000FF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Twitter: </a:t>
            </a:r>
            <a:r>
              <a:rPr lang="en-GB" sz="2200" dirty="0" err="1" smtClean="0">
                <a:solidFill>
                  <a:srgbClr val="0000FF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EFA_Patients</a:t>
            </a:r>
            <a:endParaRPr lang="en-GB" sz="2200" dirty="0" smtClean="0">
              <a:solidFill>
                <a:srgbClr val="0000FF"/>
              </a:solidFill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n-GB" sz="2200" dirty="0" smtClean="0">
                <a:solidFill>
                  <a:srgbClr val="0000FF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Facebook: EFA</a:t>
            </a:r>
          </a:p>
          <a:p>
            <a:pPr algn="ctr">
              <a:buNone/>
              <a:defRPr/>
            </a:pPr>
            <a:endParaRPr lang="en-GB" sz="22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European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Federation of Allergy and Airways Diseases Patients' Associations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  (EFA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GB" sz="2200" dirty="0">
              <a:solidFill>
                <a:schemeClr val="accent1">
                  <a:lumMod val="75000"/>
                </a:schemeClr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62" y="1257189"/>
            <a:ext cx="3618208" cy="562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14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/>
              <a:t>Disclosures </a:t>
            </a:r>
            <a:r>
              <a:rPr lang="en-US" sz="2500" b="1" dirty="0" smtClean="0"/>
              <a:t>for Breda Flood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compliance with COI policy, IPCRG 2014 requires the following disclosures to the session audience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0871"/>
              </p:ext>
            </p:extLst>
          </p:nvPr>
        </p:nvGraphicFramePr>
        <p:xfrm>
          <a:off x="452636" y="2204864"/>
          <a:ext cx="8229600" cy="3892869"/>
        </p:xfrm>
        <a:graphic>
          <a:graphicData uri="http://schemas.openxmlformats.org/drawingml/2006/table">
            <a:tbl>
              <a:tblPr/>
              <a:tblGrid>
                <a:gridCol w="3048000"/>
                <a:gridCol w="5181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Research Support/P.I.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 Stockholder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Speakers Bureau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Scientific Advisory Board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 have attended BI &amp; Novartis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patient advisory groups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50" y="6021288"/>
            <a:ext cx="836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</a:rPr>
              <a:t>Presentation includes discussion of the following off-label use of a drug or medical device</a:t>
            </a:r>
            <a:r>
              <a:rPr lang="en-US" altLang="en-US" dirty="0" smtClean="0">
                <a:latin typeface="Arial" panose="020B0604020202020204" pitchFamily="34" charset="0"/>
              </a:rPr>
              <a:t>: &lt;</a:t>
            </a:r>
            <a:r>
              <a:rPr lang="en-US" altLang="en-US" dirty="0">
                <a:latin typeface="Arial" panose="020B0604020202020204" pitchFamily="34" charset="0"/>
              </a:rPr>
              <a:t>N/A&gt;</a:t>
            </a:r>
            <a:endParaRPr lang="en-US" dirty="0"/>
          </a:p>
        </p:txBody>
      </p:sp>
      <p:pic>
        <p:nvPicPr>
          <p:cNvPr id="6" name="Picture 34" descr="P:\PCO\IPCRG\IPCRG 2014\06.Printed Matters\17.Logo\Logo ( 600ppi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43" y="117949"/>
            <a:ext cx="904057" cy="102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526"/>
            <a:ext cx="8244408" cy="127828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Who is EFA</a:t>
            </a:r>
            <a:endParaRPr lang="nl-BE" sz="2800" dirty="0"/>
          </a:p>
        </p:txBody>
      </p:sp>
      <p:sp>
        <p:nvSpPr>
          <p:cNvPr id="6" name="Content Placeholder 11"/>
          <p:cNvSpPr txBox="1">
            <a:spLocks noGrp="1"/>
          </p:cNvSpPr>
          <p:nvPr>
            <p:ph idx="1"/>
          </p:nvPr>
        </p:nvSpPr>
        <p:spPr>
          <a:xfrm>
            <a:off x="4499992" y="1643318"/>
            <a:ext cx="4258816" cy="474802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2000" dirty="0">
                <a:latin typeface="+mn-lt"/>
              </a:rPr>
              <a:t>The European Federation of Allergy and Airways Diseases Patients Associations (EFA) </a:t>
            </a:r>
            <a:r>
              <a:rPr lang="nl-BE" sz="2000" dirty="0" smtClean="0">
                <a:latin typeface="+mn-lt"/>
              </a:rPr>
              <a:t>is </a:t>
            </a:r>
            <a:r>
              <a:rPr lang="nl-BE" sz="2000" dirty="0">
                <a:latin typeface="+mn-lt"/>
              </a:rPr>
              <a:t>a European network of 35 allergy, asthma and </a:t>
            </a:r>
            <a:r>
              <a:rPr lang="nl-BE" sz="2000" dirty="0" smtClean="0">
                <a:latin typeface="+mn-lt"/>
              </a:rPr>
              <a:t>chronic obstructive pulmonary disease (COPD) </a:t>
            </a:r>
            <a:r>
              <a:rPr lang="nl-BE" sz="2000" dirty="0">
                <a:latin typeface="+mn-lt"/>
              </a:rPr>
              <a:t>patient organisations in </a:t>
            </a:r>
            <a:r>
              <a:rPr lang="nl-BE" sz="2000" dirty="0">
                <a:latin typeface="+mn-lt"/>
                <a:hlinkClick r:id="rId2"/>
              </a:rPr>
              <a:t>22 European </a:t>
            </a:r>
            <a:r>
              <a:rPr lang="nl-BE" sz="2000" dirty="0" smtClean="0">
                <a:latin typeface="+mn-lt"/>
                <a:hlinkClick r:id="rId2"/>
              </a:rPr>
              <a:t>countries</a:t>
            </a:r>
            <a:r>
              <a:rPr lang="nl-BE" sz="2000" dirty="0" smtClean="0">
                <a:latin typeface="+mn-lt"/>
              </a:rPr>
              <a:t>, representing 400,000 patients in Europe</a:t>
            </a:r>
            <a:endParaRPr lang="nl-BE" sz="2000" dirty="0">
              <a:latin typeface="+mn-lt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2000" dirty="0" smtClean="0">
                <a:latin typeface="+mn-lt"/>
              </a:rPr>
              <a:t>Founded in 1991, EFA </a:t>
            </a:r>
            <a:r>
              <a:rPr lang="nl-BE" sz="2000" dirty="0">
                <a:latin typeface="+mn-lt"/>
              </a:rPr>
              <a:t>unites patient associations at the European level and seeks to improve the health and quality of life for patients and their families by facilitating collaboration and sharing knowledge and experiences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6044"/>
            <a:ext cx="42322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/>
          <p:nvPr/>
        </p:nvSpPr>
        <p:spPr>
          <a:xfrm>
            <a:off x="307529" y="5381989"/>
            <a:ext cx="4032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dirty="0" smtClean="0">
                <a:latin typeface="+mn-lt"/>
              </a:rPr>
              <a:t>EFA </a:t>
            </a:r>
            <a:r>
              <a:rPr lang="nl-BE" sz="1600" dirty="0">
                <a:latin typeface="+mn-lt"/>
              </a:rPr>
              <a:t>has its Central Office in Brussels, Belgium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26876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EFA´s mission</a:t>
            </a:r>
            <a:endParaRPr lang="nl-BE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EFA is dedicated to making Europe a place where people with allergy, asthma and COPD:</a:t>
            </a:r>
          </a:p>
          <a:p>
            <a:pPr lvl="1"/>
            <a:r>
              <a:rPr lang="en-US" sz="2300" dirty="0" smtClean="0"/>
              <a:t>have the right to the best quality of care and safe environment</a:t>
            </a:r>
          </a:p>
          <a:p>
            <a:pPr lvl="1"/>
            <a:r>
              <a:rPr lang="en-US" sz="2300" dirty="0" smtClean="0"/>
              <a:t>live </a:t>
            </a:r>
            <a:r>
              <a:rPr lang="en-US" sz="2300" dirty="0"/>
              <a:t>uncompromised </a:t>
            </a:r>
            <a:r>
              <a:rPr lang="en-US" sz="2300" dirty="0" smtClean="0"/>
              <a:t>lives and </a:t>
            </a:r>
            <a:endParaRPr lang="en-US" sz="2300" dirty="0"/>
          </a:p>
          <a:p>
            <a:pPr lvl="1"/>
            <a:r>
              <a:rPr lang="en-US" sz="2300" dirty="0" smtClean="0"/>
              <a:t>are </a:t>
            </a:r>
            <a:r>
              <a:rPr lang="en-US" sz="2300" dirty="0"/>
              <a:t>actively involved in all </a:t>
            </a:r>
            <a:r>
              <a:rPr lang="en-US" sz="2300" dirty="0" smtClean="0"/>
              <a:t>decisions </a:t>
            </a:r>
            <a:r>
              <a:rPr lang="en-US" sz="2300" dirty="0"/>
              <a:t>influencing their health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EFA\Dropbox\EFA Event Photos\COPD Event\david_plas_HK_704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028" y="4293096"/>
            <a:ext cx="5544616" cy="23542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0906"/>
            <a:ext cx="8172400" cy="1237853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      Allergy, asthma and COPD patients	</a:t>
            </a:r>
            <a:endParaRPr lang="nl-BE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million of children </a:t>
            </a:r>
            <a:r>
              <a:rPr lang="en-US" sz="2200" dirty="0"/>
              <a:t>and adults </a:t>
            </a:r>
            <a:r>
              <a:rPr lang="en-US" sz="2200" dirty="0" smtClean="0"/>
              <a:t>up to 45 </a:t>
            </a:r>
            <a:r>
              <a:rPr lang="en-US" sz="2200" dirty="0"/>
              <a:t>years old have asthma </a:t>
            </a:r>
            <a:endParaRPr lang="en-US" sz="22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/>
              <a:t>and </a:t>
            </a:r>
            <a:r>
              <a:rPr lang="en-US" sz="1800" b="1" dirty="0" smtClean="0">
                <a:solidFill>
                  <a:srgbClr val="FF3300"/>
                </a:solidFill>
              </a:rPr>
              <a:t>one </a:t>
            </a:r>
            <a:r>
              <a:rPr lang="en-US" sz="1800" b="1" dirty="0">
                <a:solidFill>
                  <a:srgbClr val="FF3300"/>
                </a:solidFill>
              </a:rPr>
              <a:t>third of the population will develop asthma</a:t>
            </a:r>
            <a:r>
              <a:rPr lang="en-US" sz="1800" dirty="0"/>
              <a:t> </a:t>
            </a:r>
            <a:r>
              <a:rPr lang="en-US" sz="1800" dirty="0" smtClean="0"/>
              <a:t>before </a:t>
            </a:r>
            <a:r>
              <a:rPr lang="en-US" sz="1800" dirty="0"/>
              <a:t>the age of 20 years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44 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million people </a:t>
            </a:r>
            <a:r>
              <a:rPr lang="en-US" sz="2200" dirty="0" smtClean="0"/>
              <a:t>suffer </a:t>
            </a:r>
            <a:r>
              <a:rPr lang="en-US" sz="2200" dirty="0"/>
              <a:t>from </a:t>
            </a:r>
            <a:r>
              <a:rPr lang="en-US" sz="2200" dirty="0" smtClean="0"/>
              <a:t>COPD in Europe,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800" dirty="0" smtClean="0"/>
              <a:t>which </a:t>
            </a:r>
            <a:r>
              <a:rPr lang="en-US" sz="1800" dirty="0"/>
              <a:t>is predicted to become the </a:t>
            </a:r>
            <a:r>
              <a:rPr lang="en-US" sz="1800" b="1" dirty="0">
                <a:solidFill>
                  <a:srgbClr val="FF3300"/>
                </a:solidFill>
              </a:rPr>
              <a:t>third cause of death worldwide by 2030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113 </a:t>
            </a: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million people </a:t>
            </a:r>
            <a:r>
              <a:rPr lang="en-GB" sz="2200" dirty="0"/>
              <a:t>suffer from allergic rhinitis and </a:t>
            </a: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68 million </a:t>
            </a:r>
            <a:r>
              <a:rPr lang="en-GB" sz="2200" dirty="0"/>
              <a:t>from allergic asthma in the </a:t>
            </a:r>
            <a:r>
              <a:rPr lang="en-GB" sz="2200" dirty="0" smtClean="0"/>
              <a:t>European Union, </a:t>
            </a:r>
          </a:p>
          <a:p>
            <a:pPr marL="1200150" lvl="3" indent="-34290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3300"/>
                </a:solidFill>
              </a:rPr>
              <a:t>1 </a:t>
            </a:r>
            <a:r>
              <a:rPr lang="en-US" sz="1800" b="1" dirty="0">
                <a:solidFill>
                  <a:srgbClr val="FF3300"/>
                </a:solidFill>
              </a:rPr>
              <a:t>in every 2 Europeans will suffer from allergy by 2015</a:t>
            </a:r>
            <a:r>
              <a:rPr lang="en-US" sz="1800" dirty="0"/>
              <a:t> and it is very likely to be under-diagnosed &amp; </a:t>
            </a:r>
            <a:r>
              <a:rPr lang="en-US" sz="1800" dirty="0" smtClean="0"/>
              <a:t>undertreated</a:t>
            </a:r>
            <a:endParaRPr lang="en-GB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 </a:t>
            </a:r>
            <a:r>
              <a:rPr lang="en-US" sz="2200" b="1" dirty="0" smtClean="0">
                <a:solidFill>
                  <a:schemeClr val="accent1"/>
                </a:solidFill>
              </a:rPr>
              <a:t>are better </a:t>
            </a:r>
            <a:r>
              <a:rPr lang="en-US" sz="2200" b="1" dirty="0">
                <a:solidFill>
                  <a:schemeClr val="accent1"/>
                </a:solidFill>
              </a:rPr>
              <a:t>educated </a:t>
            </a:r>
            <a:r>
              <a:rPr lang="en-US" sz="2200" dirty="0" smtClean="0"/>
              <a:t>and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FF3300"/>
                </a:solidFill>
              </a:rPr>
              <a:t>      seek high quality healthcare</a:t>
            </a:r>
            <a:endParaRPr lang="en-GB" sz="2200" dirty="0" smtClean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10" descr="C:\Users\EFA\AppData\Local\Microsoft\Windows\Temporary Internet Files\Content.IE5\NSW5KIB5\MC9003474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97152"/>
            <a:ext cx="31047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7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30906"/>
            <a:ext cx="8262156" cy="1237853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        Patient’s daily life	</a:t>
            </a:r>
            <a:endParaRPr lang="nl-BE" sz="2500" dirty="0"/>
          </a:p>
        </p:txBody>
      </p:sp>
      <p:pic>
        <p:nvPicPr>
          <p:cNvPr id="1026" name="Picture 2" descr="Art contest winning e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12527" cy="52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2315726"/>
            <a:ext cx="42466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 smtClean="0"/>
              <a:t>“I </a:t>
            </a:r>
            <a:r>
              <a:rPr lang="en-US" sz="2200" i="1" dirty="0"/>
              <a:t>have more than 10 different medicines for my asthma, </a:t>
            </a:r>
            <a:endParaRPr lang="en-US" sz="2200" i="1" dirty="0" smtClean="0"/>
          </a:p>
          <a:p>
            <a:pPr algn="r"/>
            <a:r>
              <a:rPr lang="en-US" sz="2200" i="1" dirty="0" smtClean="0"/>
              <a:t>that </a:t>
            </a:r>
            <a:r>
              <a:rPr lang="en-US" sz="2200" i="1" dirty="0"/>
              <a:t>I have to take </a:t>
            </a:r>
            <a:endParaRPr lang="en-US" sz="2200" i="1" dirty="0" smtClean="0"/>
          </a:p>
          <a:p>
            <a:pPr algn="r"/>
            <a:r>
              <a:rPr lang="en-US" sz="2200" i="1" dirty="0" smtClean="0"/>
              <a:t>almost </a:t>
            </a:r>
            <a:r>
              <a:rPr lang="en-US" sz="2200" i="1" dirty="0"/>
              <a:t>every </a:t>
            </a:r>
            <a:r>
              <a:rPr lang="en-US" sz="2200" i="1" dirty="0" smtClean="0"/>
              <a:t>day”</a:t>
            </a:r>
          </a:p>
          <a:p>
            <a:pPr algn="r"/>
            <a:endParaRPr lang="en-US" sz="2200" i="1" dirty="0" smtClean="0"/>
          </a:p>
          <a:p>
            <a:pPr algn="r"/>
            <a:r>
              <a:rPr lang="en-US" sz="2200" i="1" dirty="0" err="1" smtClean="0"/>
              <a:t>Marije</a:t>
            </a:r>
            <a:r>
              <a:rPr lang="en-US" sz="2200" i="1" dirty="0" smtClean="0"/>
              <a:t> </a:t>
            </a:r>
            <a:r>
              <a:rPr lang="en-US" sz="2200" i="1" dirty="0" err="1"/>
              <a:t>Kootstra</a:t>
            </a:r>
            <a:r>
              <a:rPr lang="en-US" sz="2200" i="1" dirty="0"/>
              <a:t>, </a:t>
            </a:r>
            <a:r>
              <a:rPr lang="en-US" sz="2200" i="1" dirty="0" smtClean="0"/>
              <a:t>17 years old,  Netherlands</a:t>
            </a:r>
          </a:p>
          <a:p>
            <a:pPr algn="r"/>
            <a:endParaRPr lang="es-ES_tradnl" sz="2200" i="1" dirty="0"/>
          </a:p>
          <a:p>
            <a:pPr algn="r"/>
            <a:r>
              <a:rPr lang="en-US" sz="2200" dirty="0" smtClean="0"/>
              <a:t>Winner of the Art </a:t>
            </a:r>
            <a:r>
              <a:rPr lang="en-US" sz="2200" dirty="0"/>
              <a:t>Contest 2011, </a:t>
            </a:r>
            <a:endParaRPr lang="en-US" sz="2200" dirty="0" smtClean="0"/>
          </a:p>
          <a:p>
            <a:pPr algn="r"/>
            <a:r>
              <a:rPr lang="en-US" sz="2200" dirty="0" smtClean="0"/>
              <a:t>on </a:t>
            </a:r>
            <a:r>
              <a:rPr lang="en-US" sz="2200" dirty="0"/>
              <a:t>what it is like to have </a:t>
            </a:r>
            <a:r>
              <a:rPr lang="en-US" sz="2200" dirty="0" smtClean="0"/>
              <a:t>asthma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9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4" y="30906"/>
            <a:ext cx="8262156" cy="1237853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        Patient’s position on primary care	</a:t>
            </a:r>
            <a:endParaRPr lang="nl-BE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Primary care is the </a:t>
            </a:r>
            <a:r>
              <a:rPr lang="en-US" sz="2200" b="1" dirty="0" smtClean="0"/>
              <a:t>key step for </a:t>
            </a:r>
            <a:r>
              <a:rPr lang="en-US" sz="2200" b="1" dirty="0"/>
              <a:t>patients </a:t>
            </a:r>
            <a:r>
              <a:rPr lang="en-US" sz="2200" b="1" dirty="0" smtClean="0"/>
              <a:t>seeking help: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Acts </a:t>
            </a:r>
            <a:r>
              <a:rPr lang="en-US" sz="2200" dirty="0"/>
              <a:t>as a </a:t>
            </a:r>
            <a:r>
              <a:rPr lang="en-US" sz="2200" b="1" dirty="0">
                <a:solidFill>
                  <a:srgbClr val="FF3300"/>
                </a:solidFill>
              </a:rPr>
              <a:t>first</a:t>
            </a:r>
            <a:r>
              <a:rPr lang="en-US" sz="2200" dirty="0"/>
              <a:t> step towards a correct diagnosis, which is absolutely essential for proper </a:t>
            </a:r>
            <a:r>
              <a:rPr lang="en-US" sz="2200" dirty="0" smtClean="0"/>
              <a:t>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A </a:t>
            </a:r>
            <a:r>
              <a:rPr lang="en-US" sz="2200" dirty="0"/>
              <a:t>general practitioner is often located </a:t>
            </a:r>
            <a:r>
              <a:rPr lang="en-US" sz="2200" b="1" dirty="0">
                <a:solidFill>
                  <a:srgbClr val="FF3300"/>
                </a:solidFill>
              </a:rPr>
              <a:t>close</a:t>
            </a:r>
            <a:r>
              <a:rPr lang="en-US" sz="2200" dirty="0"/>
              <a:t> to home and is aware of </a:t>
            </a:r>
            <a:r>
              <a:rPr lang="en-US" sz="2200" dirty="0" smtClean="0"/>
              <a:t>the </a:t>
            </a:r>
            <a:r>
              <a:rPr lang="en-US" sz="2200" dirty="0"/>
              <a:t>patients’ and their </a:t>
            </a:r>
            <a:r>
              <a:rPr lang="en-US" sz="2200" dirty="0" smtClean="0"/>
              <a:t>families’ </a:t>
            </a:r>
            <a:r>
              <a:rPr lang="en-US" sz="2200" dirty="0"/>
              <a:t>health </a:t>
            </a:r>
            <a:r>
              <a:rPr lang="en-US" sz="2200" dirty="0" smtClean="0"/>
              <a:t>problems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Source of </a:t>
            </a:r>
            <a:r>
              <a:rPr lang="en-US" sz="2200" b="1" dirty="0">
                <a:solidFill>
                  <a:srgbClr val="FF3300"/>
                </a:solidFill>
              </a:rPr>
              <a:t>credibility</a:t>
            </a:r>
            <a:r>
              <a:rPr lang="en-US" sz="2200" dirty="0"/>
              <a:t> in the view of patients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Ideal </a:t>
            </a:r>
            <a:r>
              <a:rPr lang="en-US" sz="2200" dirty="0"/>
              <a:t>to </a:t>
            </a:r>
            <a:r>
              <a:rPr lang="en-US" sz="2200" b="1" dirty="0">
                <a:solidFill>
                  <a:srgbClr val="FF3300"/>
                </a:solidFill>
              </a:rPr>
              <a:t>coordinate</a:t>
            </a:r>
            <a:r>
              <a:rPr lang="en-US" sz="2200" dirty="0"/>
              <a:t> </a:t>
            </a:r>
            <a:r>
              <a:rPr lang="en-US" sz="2200" dirty="0" smtClean="0"/>
              <a:t>care when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several levels are involved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/>
              <a:t>Key </a:t>
            </a:r>
            <a:r>
              <a:rPr lang="en-US" sz="2200" dirty="0"/>
              <a:t>role of </a:t>
            </a:r>
            <a:r>
              <a:rPr lang="en-US" sz="2200" b="1" dirty="0">
                <a:solidFill>
                  <a:srgbClr val="FF3300"/>
                </a:solidFill>
              </a:rPr>
              <a:t>follow-up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appointments to ensure </a:t>
            </a:r>
            <a:br>
              <a:rPr lang="en-US" sz="2200" dirty="0"/>
            </a:br>
            <a:r>
              <a:rPr lang="en-US" sz="2200" dirty="0"/>
              <a:t>patients’ conditions are</a:t>
            </a:r>
            <a:br>
              <a:rPr lang="en-US" sz="2200" dirty="0"/>
            </a:br>
            <a:r>
              <a:rPr lang="en-US" sz="2200" dirty="0"/>
              <a:t>continuously </a:t>
            </a:r>
            <a:r>
              <a:rPr lang="en-US" sz="2200" dirty="0" smtClean="0"/>
              <a:t>monitored</a:t>
            </a:r>
            <a:endParaRPr lang="en-US" sz="2200" dirty="0"/>
          </a:p>
        </p:txBody>
      </p:sp>
      <p:pic>
        <p:nvPicPr>
          <p:cNvPr id="4" name="Picture 3" descr="2012-05_Boy with AC and Reliever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2922" y="4005064"/>
            <a:ext cx="3714777" cy="252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7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Challenges for patients </a:t>
            </a:r>
            <a:br>
              <a:rPr lang="en-US" sz="2500" b="1" dirty="0" smtClean="0"/>
            </a:br>
            <a:r>
              <a:rPr lang="en-US" sz="2500" b="1" dirty="0" smtClean="0"/>
              <a:t>at primary care services</a:t>
            </a:r>
            <a:endParaRPr lang="nl-BE" sz="25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672973"/>
              </p:ext>
            </p:extLst>
          </p:nvPr>
        </p:nvGraphicFramePr>
        <p:xfrm>
          <a:off x="-1476672" y="1628800"/>
          <a:ext cx="8352928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Hexagon 8"/>
          <p:cNvSpPr/>
          <p:nvPr/>
        </p:nvSpPr>
        <p:spPr>
          <a:xfrm>
            <a:off x="1619672" y="3068960"/>
            <a:ext cx="2160240" cy="2016224"/>
          </a:xfrm>
          <a:prstGeom prst="hexag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Complex nature of disease comorbidities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6280" y="1628800"/>
            <a:ext cx="39091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Patients are more informed and educated today and have higher expectations for their doctor.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 a recent study on “</a:t>
            </a:r>
            <a:r>
              <a:rPr lang="en-US" dirty="0" smtClean="0">
                <a:hlinkClick r:id="rId8"/>
              </a:rPr>
              <a:t>Internet Access and use by COPD patients</a:t>
            </a:r>
            <a:r>
              <a:rPr lang="en-US" dirty="0" smtClean="0"/>
              <a:t>”, participants who used the Internet more frequently reported perceived needs, including: 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dissatisfaction with their physician feeling that their doctor was not sympathetic, not a good listener more difficult to reach, difficult to make appointments with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their diagnosis was delayed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dissatisfaction with their treatment, and 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Feeling that they were poorly treated by the healthcare system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739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32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    What </a:t>
            </a:r>
            <a:r>
              <a:rPr lang="en-US" sz="2500" b="1" dirty="0"/>
              <a:t>patients need from healthcare </a:t>
            </a:r>
            <a:r>
              <a:rPr lang="en-US" sz="2500" b="1" dirty="0" smtClean="0"/>
              <a:t>      professionals</a:t>
            </a:r>
            <a:endParaRPr lang="nl-BE" sz="2500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820323"/>
              </p:ext>
            </p:extLst>
          </p:nvPr>
        </p:nvGraphicFramePr>
        <p:xfrm>
          <a:off x="179512" y="2008004"/>
          <a:ext cx="8784976" cy="484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148478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Patients need and want to be empowered through: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1050</Words>
  <Application>Microsoft Office PowerPoint</Application>
  <PresentationFormat>On-screen Show (4:3)</PresentationFormat>
  <Paragraphs>134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People want care. Where it comes from is secondary</vt:lpstr>
      <vt:lpstr>Disclosures for Breda Flood</vt:lpstr>
      <vt:lpstr>Who is EFA</vt:lpstr>
      <vt:lpstr>EFA´s mission</vt:lpstr>
      <vt:lpstr>      Allergy, asthma and COPD patients </vt:lpstr>
      <vt:lpstr>        Patient’s daily life </vt:lpstr>
      <vt:lpstr>        Patient’s position on primary care </vt:lpstr>
      <vt:lpstr>Challenges for patients  at primary care services</vt:lpstr>
      <vt:lpstr>    What patients need from healthcare       professionals</vt:lpstr>
      <vt:lpstr>What does primary care need  to better respond to patients’ expectations? </vt:lpstr>
      <vt:lpstr>An exemplary approach      involving primary healthcare </vt:lpstr>
      <vt:lpstr>What does primary care need  to better respond to patients’ expectations?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George Koukoulakis</dc:creator>
  <cp:lastModifiedBy>Breda</cp:lastModifiedBy>
  <cp:revision>73</cp:revision>
  <dcterms:created xsi:type="dcterms:W3CDTF">2013-05-17T13:43:46Z</dcterms:created>
  <dcterms:modified xsi:type="dcterms:W3CDTF">2014-05-28T12:12:41Z</dcterms:modified>
</cp:coreProperties>
</file>