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8" r:id="rId3"/>
    <p:sldId id="269" r:id="rId4"/>
    <p:sldId id="266" r:id="rId5"/>
    <p:sldId id="270" r:id="rId6"/>
    <p:sldId id="267" r:id="rId7"/>
    <p:sldId id="271" r:id="rId8"/>
    <p:sldId id="274" r:id="rId9"/>
    <p:sldId id="288" r:id="rId10"/>
    <p:sldId id="273" r:id="rId11"/>
    <p:sldId id="278" r:id="rId12"/>
    <p:sldId id="279" r:id="rId13"/>
    <p:sldId id="280" r:id="rId14"/>
    <p:sldId id="293" r:id="rId15"/>
    <p:sldId id="287" r:id="rId16"/>
    <p:sldId id="285" r:id="rId17"/>
    <p:sldId id="286" r:id="rId18"/>
    <p:sldId id="289" r:id="rId19"/>
    <p:sldId id="294" r:id="rId20"/>
    <p:sldId id="282" r:id="rId21"/>
    <p:sldId id="283" r:id="rId22"/>
    <p:sldId id="291" r:id="rId23"/>
    <p:sldId id="284" r:id="rId24"/>
    <p:sldId id="276" r:id="rId25"/>
    <p:sldId id="292" r:id="rId26"/>
    <p:sldId id="258" r:id="rId27"/>
  </p:sldIdLst>
  <p:sldSz cx="9144000" cy="6858000" type="screen4x3"/>
  <p:notesSz cx="6797675" cy="9928225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lena" initials="J" lastIdx="2" clrIdx="0">
    <p:extLst/>
  </p:cmAuthor>
  <p:cmAuthor id="2" name="Susanna" initials="S" lastIdx="1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3300"/>
    <a:srgbClr val="D0D8E8"/>
    <a:srgbClr val="E9EDBD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0890" autoAdjust="0"/>
  </p:normalViewPr>
  <p:slideViewPr>
    <p:cSldViewPr>
      <p:cViewPr varScale="1">
        <p:scale>
          <a:sx n="92" d="100"/>
          <a:sy n="92" d="100"/>
        </p:scale>
        <p:origin x="76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0FA47-B35E-459C-B043-9CAF0F08CD4F}" type="datetimeFigureOut">
              <a:rPr lang="nl-BE" smtClean="0"/>
              <a:pPr/>
              <a:t>17/04/2015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F4BB6-9B05-482E-9552-5EF4D15DD9A9}" type="slidenum">
              <a:rPr lang="nl-BE" smtClean="0"/>
              <a:pPr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867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03553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0981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7857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3286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7321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7033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2583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18886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0779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indent="0">
              <a:buClr>
                <a:srgbClr val="2E9AF3"/>
              </a:buClr>
              <a:buNone/>
            </a:pPr>
            <a:endParaRPr lang="en-US" sz="2200" i="1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9671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1371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1163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8968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2056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indent="0">
              <a:buClr>
                <a:srgbClr val="2E9AF3"/>
              </a:buClr>
              <a:buNone/>
            </a:pP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4901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 indent="0">
              <a:buClr>
                <a:srgbClr val="2E9AF3"/>
              </a:buClr>
              <a:buNone/>
            </a:pPr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08415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7167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5923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94659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4022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239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7229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07670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F4BB6-9B05-482E-9552-5EF4D15DD9A9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4235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fanet.org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3568" y="1484785"/>
            <a:ext cx="7772400" cy="1152128"/>
          </a:xfrm>
        </p:spPr>
        <p:txBody>
          <a:bodyPr>
            <a:normAutofit/>
          </a:bodyPr>
          <a:lstStyle>
            <a:lvl1pPr>
              <a:defRPr lang="en-US" sz="4000" smtClean="0">
                <a:solidFill>
                  <a:schemeClr val="accent1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Title of Your Presentation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3648" y="2996952"/>
            <a:ext cx="6400800" cy="1872208"/>
          </a:xfrm>
        </p:spPr>
        <p:txBody>
          <a:bodyPr/>
          <a:lstStyle>
            <a:lvl1pPr marL="274320" indent="-274320" algn="ctr">
              <a:spcBef>
                <a:spcPct val="20000"/>
              </a:spcBef>
              <a:buClr>
                <a:schemeClr val="accent3"/>
              </a:buClr>
              <a:buSzPct val="95000"/>
              <a:buNone/>
              <a:defRPr sz="320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400" dirty="0" smtClean="0"/>
              <a:t>Your name</a:t>
            </a:r>
          </a:p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400" dirty="0" smtClean="0"/>
              <a:t>EFA Board Member</a:t>
            </a:r>
          </a:p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400" dirty="0" smtClean="0"/>
              <a:t>Your email address </a:t>
            </a:r>
          </a:p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en-US" sz="2400" dirty="0" smtClean="0">
                <a:hlinkClick r:id="rId2"/>
              </a:rPr>
              <a:t>www.efanet.org</a:t>
            </a:r>
            <a:r>
              <a:rPr lang="en-US" sz="2400" dirty="0" smtClean="0"/>
              <a:t> </a:t>
            </a:r>
            <a:r>
              <a:rPr lang="en-GB" sz="2400" dirty="0" smtClean="0"/>
              <a:t> </a:t>
            </a:r>
            <a:r>
              <a:rPr lang="en-US" sz="2400" dirty="0" smtClean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9990D-8EEC-46E5-958B-B1A8C90C5726}" type="datetimeFigureOut">
              <a:rPr lang="nl-BE" smtClean="0"/>
              <a:pPr/>
              <a:t>17/04/2015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9DD8E-9E97-48FE-A1D5-7FBD8C7939BA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7" name="Picture 6" descr="pict for fliers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5059298"/>
            <a:ext cx="9144000" cy="1798702"/>
          </a:xfrm>
          <a:prstGeom prst="rect">
            <a:avLst/>
          </a:prstGeom>
        </p:spPr>
      </p:pic>
      <p:pic>
        <p:nvPicPr>
          <p:cNvPr id="8" name="Picture 7" descr="EFA-logo-TR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95536" y="188640"/>
            <a:ext cx="2293903" cy="9425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add title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 smtClean="0"/>
              <a:t>Add text</a:t>
            </a:r>
          </a:p>
        </p:txBody>
      </p:sp>
      <p:pic>
        <p:nvPicPr>
          <p:cNvPr id="7" name="Picture 6" descr="EFA-logo-TR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1717839" cy="7058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9990D-8EEC-46E5-958B-B1A8C90C5726}" type="datetimeFigureOut">
              <a:rPr lang="nl-BE" smtClean="0"/>
              <a:pPr/>
              <a:t>17/04/2015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9DD8E-9E97-48FE-A1D5-7FBD8C7939BA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7" name="Picture 6" descr="pict for flier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5059298"/>
            <a:ext cx="9144000" cy="1798702"/>
          </a:xfrm>
          <a:prstGeom prst="rect">
            <a:avLst/>
          </a:prstGeom>
        </p:spPr>
      </p:pic>
      <p:pic>
        <p:nvPicPr>
          <p:cNvPr id="8" name="Picture 7" descr="EFA-logo-TR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95536" y="188640"/>
            <a:ext cx="2293903" cy="94259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467544" y="1556792"/>
            <a:ext cx="8208912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F6FC6"/>
              </a:buClr>
              <a:buSzTx/>
              <a:buFont typeface="Georgia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Thank you for your attention!</a:t>
            </a: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F6FC6"/>
              </a:buClr>
              <a:buSzTx/>
              <a:buFont typeface="Georgia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 smtClean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F6FC6"/>
              </a:buClr>
              <a:buSzTx/>
              <a:buFont typeface="Georgia"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Georgia"/>
                <a:ea typeface="Calibri" pitchFamily="34" charset="0"/>
                <a:cs typeface="Arial" pitchFamily="34" charset="0"/>
              </a:rPr>
              <a:t>European Federation of Allergy and Airways Diseases Patients' Associations</a:t>
            </a: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Georgia"/>
                <a:ea typeface="Calibri" pitchFamily="34" charset="0"/>
                <a:cs typeface="Times New Roman" pitchFamily="18" charset="0"/>
              </a:rPr>
              <a:t>  (EFA)</a:t>
            </a:r>
          </a:p>
          <a:p>
            <a:pPr marL="45720" marR="0" lvl="0" indent="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F6FC6"/>
              </a:buClr>
              <a:buSzTx/>
              <a:buFont typeface="Georgia"/>
              <a:buNone/>
              <a:tabLst/>
              <a:defRPr/>
            </a:pPr>
            <a:endParaRPr kumimoji="0" lang="fr-FR" sz="1900" b="0" i="0" u="none" strike="noStrike" kern="1200" cap="none" spc="0" normalizeH="0" baseline="0" noProof="0" dirty="0" smtClean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+mn-cs"/>
            </a:endParaRPr>
          </a:p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F6FC6"/>
              </a:buClr>
              <a:buSzTx/>
              <a:buFont typeface="Georgia"/>
              <a:buNone/>
              <a:tabLst/>
              <a:defRPr/>
            </a:pPr>
            <a:r>
              <a:rPr kumimoji="0" lang="fr-F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+mn-cs"/>
              </a:rPr>
              <a:t>EFA </a:t>
            </a:r>
          </a:p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F6FC6"/>
              </a:buClr>
              <a:buSzTx/>
              <a:buFont typeface="Georgia"/>
              <a:buNone/>
              <a:tabLst/>
              <a:defRPr/>
            </a:pPr>
            <a:r>
              <a:rPr kumimoji="0" lang="fr-F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+mn-cs"/>
              </a:rPr>
              <a:t>35 Rue du Congrès</a:t>
            </a:r>
          </a:p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F6FC6"/>
              </a:buClr>
              <a:buSzTx/>
              <a:buFont typeface="Georgia"/>
              <a:buNone/>
              <a:tabLst/>
              <a:defRPr/>
            </a:pPr>
            <a:r>
              <a:rPr kumimoji="0" lang="fr-F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+mn-cs"/>
              </a:rPr>
              <a:t>1000 Brussels, Belgium  </a:t>
            </a:r>
          </a:p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F6FC6"/>
              </a:buClr>
              <a:buSzTx/>
              <a:buFont typeface="Georgia"/>
              <a:buNone/>
              <a:tabLst/>
              <a:defRPr/>
            </a:pPr>
            <a:r>
              <a:rPr kumimoji="0" lang="fr-FR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+mn-cs"/>
              </a:rPr>
              <a:t>w</a:t>
            </a:r>
            <a:r>
              <a:rPr kumimoji="0" lang="fr-BE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+mn-cs"/>
              </a:rPr>
              <a:t>ww.efanet.org</a:t>
            </a:r>
          </a:p>
          <a:p>
            <a:endParaRPr lang="nl-BE" dirty="0"/>
          </a:p>
        </p:txBody>
      </p:sp>
      <p:pic>
        <p:nvPicPr>
          <p:cNvPr id="10" name="Picture 9" descr="facebook_button_by_ipiingu-d49r2ux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6804248" y="4365104"/>
            <a:ext cx="629019" cy="620688"/>
          </a:xfrm>
          <a:prstGeom prst="rect">
            <a:avLst/>
          </a:prstGeom>
        </p:spPr>
      </p:pic>
      <p:pic>
        <p:nvPicPr>
          <p:cNvPr id="11" name="Picture 10" descr="social-twitter-button-blue-icon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596336" y="4355232"/>
            <a:ext cx="648072" cy="64807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9990D-8EEC-46E5-958B-B1A8C90C5726}" type="datetimeFigureOut">
              <a:rPr lang="nl-BE" smtClean="0"/>
              <a:pPr/>
              <a:t>17/04/2015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9DD8E-9E97-48FE-A1D5-7FBD8C7939BA}" type="slidenum">
              <a:rPr lang="nl-BE" smtClean="0"/>
              <a:pPr/>
              <a:t>‹#›</a:t>
            </a:fld>
            <a:endParaRPr lang="nl-BE"/>
          </a:p>
        </p:txBody>
      </p:sp>
      <p:pic>
        <p:nvPicPr>
          <p:cNvPr id="8" name="Content Placeholder 3" descr="font2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29370" cy="12687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anet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nowyourairforhealth.eu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ELNXWTwcdE" TargetMode="Externa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Isabel.proano@efanet.or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fanet.org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1628800"/>
            <a:ext cx="8280920" cy="1080120"/>
          </a:xfrm>
        </p:spPr>
        <p:txBody>
          <a:bodyPr>
            <a:noAutofit/>
          </a:bodyPr>
          <a:lstStyle/>
          <a:p>
            <a:r>
              <a:rPr lang="nl-BE" sz="3200" dirty="0"/>
              <a:t/>
            </a:r>
            <a:br>
              <a:rPr lang="nl-BE" sz="3200" dirty="0"/>
            </a:br>
            <a:r>
              <a:rPr lang="en-US" sz="3200" dirty="0"/>
              <a:t> </a:t>
            </a:r>
            <a:r>
              <a:rPr lang="en-US" sz="3200" b="1" dirty="0"/>
              <a:t>Communicating the risks of air pollution to vulnerable </a:t>
            </a:r>
            <a:r>
              <a:rPr lang="en-US" sz="3200" b="1" dirty="0" smtClean="0"/>
              <a:t>groups </a:t>
            </a:r>
            <a:endParaRPr lang="nl-BE" sz="30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4285" y="3429000"/>
            <a:ext cx="6400800" cy="1521445"/>
          </a:xfrm>
        </p:spPr>
        <p:txBody>
          <a:bodyPr>
            <a:noAutofit/>
          </a:bodyPr>
          <a:lstStyle/>
          <a:p>
            <a:pPr marL="274320" lvl="0" indent="-274320">
              <a:buClr>
                <a:schemeClr val="accent3"/>
              </a:buClr>
              <a:buSzPct val="95000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Isabel Proaño Gómez</a:t>
            </a:r>
          </a:p>
          <a:p>
            <a:pPr marL="274320" lvl="0" indent="-274320">
              <a:buClr>
                <a:schemeClr val="accent3"/>
              </a:buClr>
              <a:buSzPct val="95000"/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EFA Communications Manager</a:t>
            </a:r>
          </a:p>
          <a:p>
            <a:pPr marL="274320" lvl="0" indent="-274320">
              <a:buClr>
                <a:schemeClr val="accent3"/>
              </a:buClr>
              <a:buSzPct val="95000"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New! </a:t>
            </a:r>
            <a:r>
              <a:rPr lang="en-US" sz="2000" dirty="0" smtClean="0">
                <a:solidFill>
                  <a:schemeClr val="accent1"/>
                </a:solidFill>
                <a:hlinkClick r:id="rId3"/>
              </a:rPr>
              <a:t>www.efanet.org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GB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endParaRPr lang="nl-BE" sz="2000" dirty="0"/>
          </a:p>
        </p:txBody>
      </p:sp>
      <p:pic>
        <p:nvPicPr>
          <p:cNvPr id="4" name="Content Placeholder 3" descr="font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29370" cy="1268760"/>
          </a:xfrm>
          <a:prstGeom prst="rect">
            <a:avLst/>
          </a:prstGeom>
        </p:spPr>
      </p:pic>
      <p:pic>
        <p:nvPicPr>
          <p:cNvPr id="5" name="Picture 4" descr="pict for flier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059298"/>
            <a:ext cx="9144000" cy="1798702"/>
          </a:xfrm>
          <a:prstGeom prst="rect">
            <a:avLst/>
          </a:prstGeom>
        </p:spPr>
      </p:pic>
      <p:pic>
        <p:nvPicPr>
          <p:cNvPr id="6" name="Picture 5" descr="EFA-logo-TR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88640"/>
            <a:ext cx="2293903" cy="94259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1640" y="0"/>
            <a:ext cx="7355160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b="1" dirty="0">
                <a:solidFill>
                  <a:schemeClr val="tx2"/>
                </a:solidFill>
              </a:rPr>
              <a:t>Communication principles: </a:t>
            </a:r>
            <a:r>
              <a:rPr lang="en-US" sz="3200" b="1" dirty="0" smtClean="0">
                <a:solidFill>
                  <a:schemeClr val="tx2"/>
                </a:solidFill>
              </a:rPr>
              <a:t>  accessibility</a:t>
            </a:r>
            <a:r>
              <a:rPr lang="en-US" sz="2800" b="1" dirty="0"/>
              <a:t>	</a:t>
            </a:r>
            <a:endParaRPr lang="nl-BE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08104" y="1772816"/>
            <a:ext cx="303468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3600" dirty="0" smtClean="0"/>
              <a:t>Available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FF0000"/>
                </a:solidFill>
              </a:rPr>
              <a:t>≠</a:t>
            </a:r>
            <a:r>
              <a:rPr lang="en-US" sz="3600" dirty="0" smtClean="0"/>
              <a:t> </a:t>
            </a:r>
          </a:p>
          <a:p>
            <a:pPr marL="0" indent="0" algn="ctr">
              <a:buNone/>
            </a:pPr>
            <a:r>
              <a:rPr lang="en-US" sz="3600" dirty="0" smtClean="0"/>
              <a:t>Accessible </a:t>
            </a:r>
            <a:endParaRPr lang="en-US" sz="3600" dirty="0"/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fr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4464496" cy="50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5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355160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b="1" dirty="0">
                <a:solidFill>
                  <a:schemeClr val="tx2"/>
                </a:solidFill>
              </a:rPr>
              <a:t>Communication principles: </a:t>
            </a:r>
            <a:r>
              <a:rPr lang="en-US" sz="3200" b="1" dirty="0" smtClean="0">
                <a:solidFill>
                  <a:schemeClr val="tx2"/>
                </a:solidFill>
              </a:rPr>
              <a:t>  accessibility</a:t>
            </a:r>
            <a:r>
              <a:rPr lang="en-US" sz="2800" b="1" dirty="0"/>
              <a:t>	</a:t>
            </a:r>
            <a:endParaRPr lang="nl-BE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600200"/>
            <a:ext cx="4752528" cy="4997152"/>
          </a:xfrm>
        </p:spPr>
        <p:txBody>
          <a:bodyPr>
            <a:normAutofit lnSpcReduction="10000"/>
          </a:bodyPr>
          <a:lstStyle/>
          <a:p>
            <a:pPr marL="514350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3000" b="1" dirty="0" smtClean="0"/>
              <a:t>Information is channeled: </a:t>
            </a:r>
            <a:r>
              <a:rPr lang="en-US" sz="2600" dirty="0" smtClean="0"/>
              <a:t>target user experience</a:t>
            </a:r>
          </a:p>
          <a:p>
            <a:pPr marL="514350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3000" b="1" dirty="0" smtClean="0"/>
              <a:t>Information </a:t>
            </a:r>
            <a:r>
              <a:rPr lang="en-US" sz="3000" b="1" dirty="0"/>
              <a:t>is timely: </a:t>
            </a:r>
            <a:r>
              <a:rPr lang="en-US" sz="3500" b="1" dirty="0" smtClean="0"/>
              <a:t>    </a:t>
            </a:r>
            <a:r>
              <a:rPr lang="en-US" sz="2600" dirty="0" smtClean="0"/>
              <a:t>reasonable </a:t>
            </a:r>
            <a:r>
              <a:rPr lang="en-US" sz="2600" dirty="0"/>
              <a:t>time-frame to enable action</a:t>
            </a:r>
          </a:p>
          <a:p>
            <a:pPr marL="514350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3000" b="1" dirty="0" smtClean="0"/>
              <a:t>Feedback is allowed:                     </a:t>
            </a:r>
            <a:r>
              <a:rPr lang="en-US" sz="2600" dirty="0" smtClean="0"/>
              <a:t>enable input and access to more information</a:t>
            </a:r>
          </a:p>
          <a:p>
            <a:pPr marL="514350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3000" b="1" dirty="0" smtClean="0"/>
              <a:t>Coherence between public services: </a:t>
            </a:r>
            <a:r>
              <a:rPr lang="en-US" sz="2600" dirty="0" smtClean="0"/>
              <a:t>all refer </a:t>
            </a:r>
            <a:r>
              <a:rPr lang="en-US" sz="2600" dirty="0"/>
              <a:t>to the same </a:t>
            </a:r>
            <a:r>
              <a:rPr lang="en-US" sz="2600" dirty="0" smtClean="0"/>
              <a:t>information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fr-BE" dirty="0"/>
          </a:p>
        </p:txBody>
      </p:sp>
      <p:sp>
        <p:nvSpPr>
          <p:cNvPr id="5" name="Cloud Callout 4"/>
          <p:cNvSpPr/>
          <p:nvPr/>
        </p:nvSpPr>
        <p:spPr>
          <a:xfrm>
            <a:off x="5004048" y="1844824"/>
            <a:ext cx="3888432" cy="3816424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ctr"/>
            <a:r>
              <a:rPr lang="en-US" sz="2200" dirty="0" smtClean="0">
                <a:solidFill>
                  <a:schemeClr val="tx2"/>
                </a:solidFill>
                <a:ea typeface="Calibri"/>
                <a:cs typeface="Times New Roman"/>
              </a:rPr>
              <a:t>3 </a:t>
            </a:r>
            <a:r>
              <a:rPr lang="en-US" sz="2200" dirty="0">
                <a:solidFill>
                  <a:schemeClr val="tx2"/>
                </a:solidFill>
                <a:ea typeface="Calibri"/>
                <a:cs typeface="Times New Roman"/>
              </a:rPr>
              <a:t>out of 5 Europeans </a:t>
            </a:r>
            <a:endParaRPr lang="en-US" sz="2200" dirty="0" smtClean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ctr"/>
            <a:r>
              <a:rPr lang="en-US" sz="2200" dirty="0" smtClean="0">
                <a:solidFill>
                  <a:srgbClr val="FF0000"/>
                </a:solidFill>
                <a:ea typeface="Calibri"/>
                <a:cs typeface="Times New Roman"/>
              </a:rPr>
              <a:t>do </a:t>
            </a:r>
            <a:r>
              <a:rPr lang="en-US" sz="2200" dirty="0">
                <a:solidFill>
                  <a:srgbClr val="FF0000"/>
                </a:solidFill>
                <a:ea typeface="Calibri"/>
                <a:cs typeface="Times New Roman"/>
              </a:rPr>
              <a:t>not feel </a:t>
            </a:r>
            <a:r>
              <a:rPr lang="en-US" sz="2200" dirty="0" smtClean="0">
                <a:solidFill>
                  <a:srgbClr val="FF0000"/>
                </a:solidFill>
                <a:ea typeface="Calibri"/>
                <a:cs typeface="Times New Roman"/>
              </a:rPr>
              <a:t>informed </a:t>
            </a:r>
            <a:r>
              <a:rPr lang="en-US" sz="2200" dirty="0">
                <a:solidFill>
                  <a:schemeClr val="tx2"/>
                </a:solidFill>
                <a:ea typeface="Calibri"/>
                <a:cs typeface="Times New Roman"/>
              </a:rPr>
              <a:t>about air quality and policies in the EU </a:t>
            </a:r>
            <a:r>
              <a:rPr lang="en-US" sz="1600" dirty="0">
                <a:solidFill>
                  <a:schemeClr val="tx2"/>
                </a:solidFill>
                <a:ea typeface="Calibri"/>
                <a:cs typeface="Times New Roman"/>
              </a:rPr>
              <a:t>[Eurobarometer 2012</a:t>
            </a:r>
            <a:r>
              <a:rPr lang="en-US" sz="1600" dirty="0" smtClean="0">
                <a:solidFill>
                  <a:schemeClr val="tx2"/>
                </a:solidFill>
                <a:ea typeface="Calibri"/>
                <a:cs typeface="Times New Roman"/>
              </a:rPr>
              <a:t>]</a:t>
            </a:r>
            <a:endParaRPr lang="en-US" sz="1600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449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355160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2800" dirty="0" smtClean="0"/>
              <a:t> </a:t>
            </a:r>
            <a:r>
              <a:rPr lang="en-US" sz="3200" b="1" dirty="0">
                <a:solidFill>
                  <a:schemeClr val="tx2"/>
                </a:solidFill>
              </a:rPr>
              <a:t>Communication principles: </a:t>
            </a:r>
            <a:r>
              <a:rPr lang="en-US" sz="3200" b="1" dirty="0" smtClean="0">
                <a:solidFill>
                  <a:schemeClr val="tx2"/>
                </a:solidFill>
              </a:rPr>
              <a:t>        tailored messages</a:t>
            </a:r>
            <a:endParaRPr lang="nl-BE" sz="32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5" y="1600346"/>
            <a:ext cx="5469170" cy="490174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91615" y="1618735"/>
            <a:ext cx="3106688" cy="4525963"/>
          </a:xfrm>
        </p:spPr>
        <p:txBody>
          <a:bodyPr/>
          <a:lstStyle/>
          <a:p>
            <a:pPr marL="0" indent="0">
              <a:buNone/>
            </a:pPr>
            <a:endParaRPr lang="fr-BE" dirty="0" smtClean="0"/>
          </a:p>
          <a:p>
            <a:pPr marL="0" indent="0">
              <a:buNone/>
            </a:pPr>
            <a:endParaRPr lang="fr-BE" dirty="0" smtClean="0"/>
          </a:p>
          <a:p>
            <a:pPr marL="0" indent="0" algn="ctr">
              <a:buNone/>
            </a:pPr>
            <a:r>
              <a:rPr lang="en-US" dirty="0" smtClean="0"/>
              <a:t>Available </a:t>
            </a: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≠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 smtClean="0"/>
              <a:t>Tailored</a:t>
            </a:r>
          </a:p>
          <a:p>
            <a:pPr marL="0" indent="0" algn="ctr">
              <a:buNone/>
            </a:pPr>
            <a:r>
              <a:rPr lang="en-US" dirty="0" smtClean="0"/>
              <a:t>(understandable)</a:t>
            </a:r>
            <a:endParaRPr lang="en-US" dirty="0"/>
          </a:p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4716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r="3500"/>
          <a:stretch/>
        </p:blipFill>
        <p:spPr>
          <a:xfrm>
            <a:off x="4788024" y="2276872"/>
            <a:ext cx="4176465" cy="413402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355160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2800" dirty="0" smtClean="0"/>
              <a:t> </a:t>
            </a:r>
            <a:r>
              <a:rPr lang="en-US" sz="3200" b="1" dirty="0">
                <a:solidFill>
                  <a:schemeClr val="tx2"/>
                </a:solidFill>
              </a:rPr>
              <a:t>Communication principles: </a:t>
            </a:r>
            <a:r>
              <a:rPr lang="en-US" sz="3200" b="1" dirty="0" smtClean="0">
                <a:solidFill>
                  <a:schemeClr val="tx2"/>
                </a:solidFill>
              </a:rPr>
              <a:t>        tailored messages</a:t>
            </a:r>
            <a:r>
              <a:rPr lang="en-US" sz="2800" b="1" dirty="0"/>
              <a:t>	</a:t>
            </a:r>
            <a:endParaRPr lang="nl-BE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997152"/>
          </a:xfrm>
        </p:spPr>
        <p:txBody>
          <a:bodyPr>
            <a:normAutofit/>
          </a:bodyPr>
          <a:lstStyle/>
          <a:p>
            <a:pPr marL="514350" lvl="1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3000" b="1" dirty="0" smtClean="0"/>
              <a:t>Information is clear: </a:t>
            </a:r>
            <a:r>
              <a:rPr lang="en-US" sz="3000" dirty="0" smtClean="0"/>
              <a:t>simple and practical </a:t>
            </a:r>
          </a:p>
          <a:p>
            <a:pPr marL="514350" lvl="1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3000" b="1" dirty="0" smtClean="0"/>
              <a:t>Messages give options: </a:t>
            </a:r>
            <a:r>
              <a:rPr lang="en-US" sz="2200" dirty="0" smtClean="0"/>
              <a:t>call to action for behavioral change and actions</a:t>
            </a:r>
            <a:endParaRPr lang="en-US" sz="2200" dirty="0"/>
          </a:p>
          <a:p>
            <a:pPr marL="514350" lvl="1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3000" b="1" dirty="0" smtClean="0"/>
              <a:t>Information respond to the specificities of the group: </a:t>
            </a:r>
            <a:r>
              <a:rPr lang="en-US" sz="2200" dirty="0" smtClean="0"/>
              <a:t>adapted to scope, lifestyle, disease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8448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BE" sz="4000" b="1" dirty="0" smtClean="0"/>
          </a:p>
          <a:p>
            <a:pPr marL="0" indent="0" algn="ctr">
              <a:buNone/>
            </a:pPr>
            <a:endParaRPr lang="fr-BE" sz="4000" b="1" dirty="0"/>
          </a:p>
          <a:p>
            <a:pPr marL="0" indent="0" algn="ctr">
              <a:buNone/>
            </a:pPr>
            <a:r>
              <a:rPr lang="fr-BE" sz="4000" b="1" dirty="0" err="1" smtClean="0"/>
              <a:t>EFA’s</a:t>
            </a:r>
            <a:r>
              <a:rPr lang="fr-BE" sz="4000" b="1" dirty="0" smtClean="0"/>
              <a:t> communication on </a:t>
            </a:r>
          </a:p>
          <a:p>
            <a:pPr marL="0" indent="0" algn="ctr">
              <a:buNone/>
            </a:pPr>
            <a:r>
              <a:rPr lang="fr-BE" sz="4000" b="1" dirty="0" smtClean="0"/>
              <a:t>air pollution </a:t>
            </a:r>
            <a:r>
              <a:rPr lang="fr-BE" sz="4000" b="1" dirty="0" err="1" smtClean="0"/>
              <a:t>risks</a:t>
            </a:r>
            <a:endParaRPr lang="fr-BE" sz="4000" b="1" dirty="0"/>
          </a:p>
        </p:txBody>
      </p:sp>
    </p:spTree>
    <p:extLst>
      <p:ext uri="{BB962C8B-B14F-4D97-AF65-F5344CB8AC3E}">
        <p14:creationId xmlns:p14="http://schemas.microsoft.com/office/powerpoint/2010/main" val="328364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66233"/>
            <a:ext cx="7632848" cy="1143000"/>
          </a:xfrm>
        </p:spPr>
        <p:txBody>
          <a:bodyPr>
            <a:noAutofit/>
          </a:bodyPr>
          <a:lstStyle/>
          <a:p>
            <a:r>
              <a:rPr lang="nl-BE" sz="2800" dirty="0" smtClean="0">
                <a:solidFill>
                  <a:schemeClr val="tx2"/>
                </a:solidFill>
              </a:rPr>
              <a:t/>
            </a:r>
            <a:br>
              <a:rPr lang="nl-BE" sz="2800" dirty="0" smtClean="0">
                <a:solidFill>
                  <a:schemeClr val="tx2"/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>How is EFA communicating </a:t>
            </a:r>
            <a:br>
              <a:rPr lang="en-US" sz="2800" b="1" dirty="0">
                <a:solidFill>
                  <a:schemeClr val="tx2"/>
                </a:solidFill>
              </a:rPr>
            </a:br>
            <a:r>
              <a:rPr lang="en-US" sz="2800" b="1" dirty="0">
                <a:solidFill>
                  <a:schemeClr val="tx2"/>
                </a:solidFill>
              </a:rPr>
              <a:t>air pollution risks to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health and actions</a:t>
            </a:r>
            <a:r>
              <a:rPr lang="en-US" sz="2800" b="1" dirty="0" smtClean="0">
                <a:solidFill>
                  <a:schemeClr val="tx2"/>
                </a:solidFill>
              </a:rPr>
              <a:t>?</a:t>
            </a:r>
            <a:endParaRPr lang="nl-BE" sz="28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199"/>
            <a:ext cx="8363272" cy="4525963"/>
          </a:xfrm>
        </p:spPr>
        <p:txBody>
          <a:bodyPr>
            <a:normAutofit/>
          </a:bodyPr>
          <a:lstStyle/>
          <a:p>
            <a:pPr algn="just">
              <a:buClr>
                <a:srgbClr val="2E9AF3"/>
              </a:buClr>
              <a:buFont typeface="Symbol" pitchFamily="18" charset="2"/>
              <a:buChar char="-"/>
            </a:pPr>
            <a:r>
              <a:rPr lang="de-CH" sz="2800" b="1" dirty="0" smtClean="0"/>
              <a:t>Internal </a:t>
            </a:r>
            <a:r>
              <a:rPr lang="de-CH" sz="2800" b="1" dirty="0"/>
              <a:t>communications: </a:t>
            </a:r>
            <a:endParaRPr lang="de-CH" sz="2800" b="1" dirty="0" smtClean="0"/>
          </a:p>
          <a:p>
            <a:pPr lvl="1" algn="just">
              <a:buClr>
                <a:srgbClr val="2E9AF3"/>
              </a:buClr>
              <a:buFont typeface="Symbol" pitchFamily="18" charset="2"/>
              <a:buChar char="-"/>
            </a:pPr>
            <a:r>
              <a:rPr lang="de-CH" sz="2400" dirty="0" smtClean="0">
                <a:solidFill>
                  <a:srgbClr val="FF0000"/>
                </a:solidFill>
              </a:rPr>
              <a:t>NEW! </a:t>
            </a:r>
            <a:r>
              <a:rPr lang="de-CH" sz="2400" dirty="0" smtClean="0"/>
              <a:t>Health determinants Working Group</a:t>
            </a:r>
            <a:endParaRPr lang="de-CH" sz="2400" dirty="0"/>
          </a:p>
          <a:p>
            <a:pPr algn="just">
              <a:buClr>
                <a:srgbClr val="2E9AF3"/>
              </a:buClr>
              <a:buFont typeface="Symbol" pitchFamily="18" charset="2"/>
              <a:buChar char="-"/>
            </a:pPr>
            <a:r>
              <a:rPr lang="de-CH" sz="2800" b="1" dirty="0" smtClean="0"/>
              <a:t>External communications: </a:t>
            </a:r>
          </a:p>
          <a:p>
            <a:pPr lvl="1" algn="just">
              <a:buClr>
                <a:srgbClr val="2E9AF3"/>
              </a:buClr>
              <a:buFont typeface="Symbol" pitchFamily="18" charset="2"/>
              <a:buChar char="-"/>
            </a:pPr>
            <a:r>
              <a:rPr lang="de-CH" sz="2400" dirty="0" smtClean="0"/>
              <a:t>Priority theme in new website</a:t>
            </a:r>
          </a:p>
          <a:p>
            <a:pPr lvl="1" algn="just">
              <a:buClr>
                <a:srgbClr val="2E9AF3"/>
              </a:buClr>
              <a:buFont typeface="Symbol" pitchFamily="18" charset="2"/>
              <a:buChar char="-"/>
            </a:pPr>
            <a:r>
              <a:rPr lang="de-CH" sz="2400" dirty="0" smtClean="0"/>
              <a:t>Public advocacy (letters, campaigns) </a:t>
            </a:r>
          </a:p>
          <a:p>
            <a:pPr lvl="1" algn="just">
              <a:buClr>
                <a:srgbClr val="2E9AF3"/>
              </a:buClr>
              <a:buFont typeface="Symbol" pitchFamily="18" charset="2"/>
              <a:buChar char="-"/>
            </a:pPr>
            <a:r>
              <a:rPr lang="de-CH" sz="2400" dirty="0" smtClean="0"/>
              <a:t>Social media (editorial agenda on air quality)</a:t>
            </a:r>
          </a:p>
          <a:p>
            <a:pPr lvl="1">
              <a:buClr>
                <a:srgbClr val="2E9AF3"/>
              </a:buClr>
              <a:buFont typeface="Symbol" pitchFamily="18" charset="2"/>
              <a:buChar char="-"/>
            </a:pPr>
            <a:r>
              <a:rPr lang="en-US" sz="2400" dirty="0"/>
              <a:t>Dedicated website with </a:t>
            </a:r>
            <a:r>
              <a:rPr lang="en-US" sz="2400" dirty="0" smtClean="0"/>
              <a:t>HEAL                          </a:t>
            </a:r>
            <a:r>
              <a:rPr lang="nl-BE" sz="2400" dirty="0" smtClean="0">
                <a:hlinkClick r:id="rId3"/>
              </a:rPr>
              <a:t>http</a:t>
            </a:r>
            <a:r>
              <a:rPr lang="nl-BE" sz="2400" dirty="0">
                <a:hlinkClick r:id="rId3"/>
              </a:rPr>
              <a:t>://www.knowyourairforhealth.eu/</a:t>
            </a:r>
            <a:endParaRPr lang="nl-BE" sz="2400" dirty="0"/>
          </a:p>
          <a:p>
            <a:pPr lvl="1" algn="just">
              <a:buClr>
                <a:srgbClr val="2E9AF3"/>
              </a:buClr>
              <a:buFont typeface="Symbol" pitchFamily="18" charset="2"/>
              <a:buChar char="-"/>
            </a:pPr>
            <a:endParaRPr lang="de-CH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4332" t="62362" r="55965" b="21716"/>
          <a:stretch/>
        </p:blipFill>
        <p:spPr>
          <a:xfrm>
            <a:off x="7249047" y="1870732"/>
            <a:ext cx="1376089" cy="1270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4493" t="62039" r="56395" b="21763"/>
          <a:stretch/>
        </p:blipFill>
        <p:spPr>
          <a:xfrm>
            <a:off x="7249047" y="3231837"/>
            <a:ext cx="1262685" cy="12626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4531" t="62752" r="56261" b="20878"/>
          <a:stretch/>
        </p:blipFill>
        <p:spPr>
          <a:xfrm>
            <a:off x="7271498" y="4677575"/>
            <a:ext cx="1262685" cy="126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5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4046" t="14474" r="34869" b="65745"/>
          <a:stretch/>
        </p:blipFill>
        <p:spPr>
          <a:xfrm>
            <a:off x="755576" y="4839816"/>
            <a:ext cx="4919866" cy="1761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4700" t="16439" r="35556" b="8023"/>
          <a:stretch/>
        </p:blipFill>
        <p:spPr>
          <a:xfrm>
            <a:off x="4988107" y="1354652"/>
            <a:ext cx="3770701" cy="538671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355160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How is EFA communicating </a:t>
            </a:r>
            <a:br>
              <a:rPr lang="en-US" sz="2800" b="1" dirty="0" smtClean="0">
                <a:solidFill>
                  <a:schemeClr val="tx2"/>
                </a:solidFill>
              </a:rPr>
            </a:br>
            <a:r>
              <a:rPr lang="en-US" sz="2800" b="1" dirty="0" smtClean="0">
                <a:solidFill>
                  <a:schemeClr val="tx2"/>
                </a:solidFill>
              </a:rPr>
              <a:t>air pollution risks to health?</a:t>
            </a:r>
            <a:endParaRPr lang="nl-BE" sz="2800" dirty="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3E98F3"/>
              </a:buClr>
              <a:buNone/>
            </a:pPr>
            <a:endParaRPr lang="nl-BE" sz="1200" dirty="0"/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fr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4256" t="14330" r="35032" b="21601"/>
          <a:stretch/>
        </p:blipFill>
        <p:spPr>
          <a:xfrm>
            <a:off x="350314" y="1311567"/>
            <a:ext cx="4077670" cy="4784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3973" t="15951" r="34395" b="13489"/>
          <a:stretch/>
        </p:blipFill>
        <p:spPr>
          <a:xfrm>
            <a:off x="1178862" y="1844824"/>
            <a:ext cx="390236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8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355160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How is EFA communicating </a:t>
            </a:r>
            <a:br>
              <a:rPr lang="en-US" sz="2800" b="1" dirty="0" smtClean="0">
                <a:solidFill>
                  <a:schemeClr val="tx2"/>
                </a:solidFill>
              </a:rPr>
            </a:br>
            <a:r>
              <a:rPr lang="en-US" sz="2800" b="1" dirty="0" smtClean="0">
                <a:solidFill>
                  <a:schemeClr val="tx2"/>
                </a:solidFill>
              </a:rPr>
              <a:t>air pollution risks to health?</a:t>
            </a:r>
            <a:endParaRPr lang="nl-BE" sz="2800" dirty="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3E98F3"/>
              </a:buClr>
              <a:buNone/>
            </a:pPr>
            <a:endParaRPr lang="nl-BE" sz="1200" dirty="0"/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fr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2758" t="26246" r="31877" b="29466"/>
          <a:stretch/>
        </p:blipFill>
        <p:spPr>
          <a:xfrm>
            <a:off x="129711" y="1484784"/>
            <a:ext cx="4618986" cy="4536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2862" t="22837" r="31712" b="24295"/>
          <a:stretch/>
        </p:blipFill>
        <p:spPr>
          <a:xfrm>
            <a:off x="4942514" y="1484784"/>
            <a:ext cx="3968479" cy="464137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267744" y="2204864"/>
            <a:ext cx="20882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942514" y="2564904"/>
            <a:ext cx="20882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46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355160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EFA example: </a:t>
            </a:r>
            <a:br>
              <a:rPr lang="en-US" sz="2800" b="1" dirty="0" smtClean="0">
                <a:solidFill>
                  <a:schemeClr val="tx2"/>
                </a:solidFill>
              </a:rPr>
            </a:br>
            <a:r>
              <a:rPr lang="en-US" sz="2800" b="1" dirty="0" smtClean="0">
                <a:solidFill>
                  <a:schemeClr val="tx2"/>
                </a:solidFill>
              </a:rPr>
              <a:t>Advocacy on pollen monitoring</a:t>
            </a:r>
            <a:endParaRPr lang="nl-BE" sz="2800" dirty="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5536" y="1412776"/>
            <a:ext cx="8208912" cy="2232248"/>
          </a:xfrm>
        </p:spPr>
        <p:txBody>
          <a:bodyPr>
            <a:normAutofit/>
          </a:bodyPr>
          <a:lstStyle/>
          <a:p>
            <a:pPr marL="0" lvl="1" indent="0" algn="ctr">
              <a:buClr>
                <a:srgbClr val="2E9AF3"/>
              </a:buClr>
              <a:buNone/>
            </a:pPr>
            <a:r>
              <a:rPr lang="en-US" sz="3200" b="1" dirty="0" smtClean="0"/>
              <a:t>Pollen deteriorates air quality levels </a:t>
            </a:r>
            <a:endParaRPr lang="en-US" sz="3200" dirty="0" smtClean="0"/>
          </a:p>
          <a:p>
            <a:pPr marL="0" lvl="1" indent="0">
              <a:buClr>
                <a:srgbClr val="2E9AF3"/>
              </a:buClr>
              <a:buNone/>
            </a:pPr>
            <a:endParaRPr lang="en-US" sz="1400" dirty="0" smtClean="0"/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2400" dirty="0" smtClean="0"/>
              <a:t>Pollen worsens the </a:t>
            </a:r>
            <a:r>
              <a:rPr lang="en-US" sz="2400" dirty="0"/>
              <a:t>conditions of people with allergic rhinitis</a:t>
            </a:r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2400" dirty="0" smtClean="0"/>
              <a:t>Pollen concentrations are </a:t>
            </a:r>
            <a:r>
              <a:rPr lang="en-US" sz="2400" dirty="0"/>
              <a:t>influenced by human </a:t>
            </a:r>
            <a:r>
              <a:rPr lang="en-US" sz="2400" dirty="0" smtClean="0"/>
              <a:t>activities</a:t>
            </a:r>
            <a:endParaRPr lang="en-US" sz="2400" dirty="0"/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2400" dirty="0" smtClean="0"/>
              <a:t>Difference </a:t>
            </a:r>
            <a:r>
              <a:rPr lang="en-US" sz="2400" dirty="0"/>
              <a:t>between pollutants emissions and pollen levels </a:t>
            </a:r>
            <a:endParaRPr lang="en-US" sz="24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fr-BE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3632448"/>
            <a:ext cx="439248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>
              <a:buClr>
                <a:srgbClr val="2E9AF3"/>
              </a:buClr>
            </a:pPr>
            <a:r>
              <a:rPr lang="en-US" sz="2400" dirty="0" smtClean="0"/>
              <a:t>At EFA we ask for: </a:t>
            </a:r>
          </a:p>
          <a:p>
            <a:pPr marL="628650" lvl="1" indent="-342900">
              <a:buClr>
                <a:srgbClr val="2E9AF3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need to secure real-time pollen information</a:t>
            </a:r>
          </a:p>
          <a:p>
            <a:pPr marL="628650" lvl="1" indent="-342900">
              <a:buClr>
                <a:srgbClr val="2E9AF3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Include pollen information during the spring season on air quality updates </a:t>
            </a:r>
          </a:p>
          <a:p>
            <a:pPr marL="628650" lvl="1" indent="-342900">
              <a:buClr>
                <a:srgbClr val="2E9AF3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Specific pollen-related advice for people with allergy during peaks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5" r="10092"/>
          <a:stretch/>
        </p:blipFill>
        <p:spPr>
          <a:xfrm>
            <a:off x="5064702" y="3666070"/>
            <a:ext cx="3539746" cy="2448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4788" y="6248549"/>
            <a:ext cx="3523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/>
              <a:t>Pollen cloud in Jaén (Spain), May 2014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294715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sz="4000" b="1" dirty="0" smtClean="0"/>
              <a:t>EFA </a:t>
            </a:r>
            <a:r>
              <a:rPr lang="fr-BE" sz="4000" b="1" dirty="0" err="1" smtClean="0"/>
              <a:t>Members</a:t>
            </a:r>
            <a:r>
              <a:rPr lang="fr-BE" sz="4000" b="1" dirty="0" smtClean="0"/>
              <a:t> communication on </a:t>
            </a:r>
          </a:p>
          <a:p>
            <a:pPr marL="0" indent="0" algn="ctr">
              <a:buNone/>
            </a:pPr>
            <a:r>
              <a:rPr lang="fr-BE" sz="4000" b="1" dirty="0" smtClean="0"/>
              <a:t>air pollution </a:t>
            </a:r>
            <a:r>
              <a:rPr lang="fr-BE" sz="4000" b="1" dirty="0" err="1" smtClean="0"/>
              <a:t>risks</a:t>
            </a:r>
            <a:r>
              <a:rPr lang="fr-BE" sz="4000" b="1" dirty="0" smtClean="0"/>
              <a:t>: </a:t>
            </a:r>
          </a:p>
          <a:p>
            <a:pPr marL="0" indent="0" algn="ctr">
              <a:buNone/>
            </a:pPr>
            <a:r>
              <a:rPr lang="fr-BE" sz="3600" dirty="0" smtClean="0"/>
              <a:t>Ireland </a:t>
            </a:r>
          </a:p>
          <a:p>
            <a:pPr marL="0" indent="0" algn="ctr">
              <a:buNone/>
            </a:pPr>
            <a:r>
              <a:rPr lang="fr-BE" sz="3600" dirty="0" err="1" smtClean="0"/>
              <a:t>Poland</a:t>
            </a:r>
            <a:r>
              <a:rPr lang="fr-BE" sz="3600" dirty="0" smtClean="0"/>
              <a:t> </a:t>
            </a:r>
          </a:p>
          <a:p>
            <a:pPr marL="0" indent="0" algn="ctr">
              <a:buNone/>
            </a:pPr>
            <a:r>
              <a:rPr lang="fr-BE" sz="3600" dirty="0" smtClean="0"/>
              <a:t>The </a:t>
            </a:r>
            <a:r>
              <a:rPr lang="fr-BE" sz="3600" dirty="0" err="1" smtClean="0"/>
              <a:t>Netherlands</a:t>
            </a:r>
            <a:r>
              <a:rPr lang="fr-BE" sz="3600" dirty="0" smtClean="0"/>
              <a:t> </a:t>
            </a:r>
          </a:p>
          <a:p>
            <a:pPr marL="0" indent="0" algn="ctr">
              <a:buNone/>
            </a:pPr>
            <a:r>
              <a:rPr lang="fr-BE" sz="3600" dirty="0" smtClean="0"/>
              <a:t>United </a:t>
            </a:r>
            <a:r>
              <a:rPr lang="fr-BE" sz="3600" dirty="0" err="1" smtClean="0"/>
              <a:t>Kingdom</a:t>
            </a:r>
            <a:endParaRPr lang="fr-BE" sz="3600" dirty="0" smtClean="0"/>
          </a:p>
          <a:p>
            <a:pPr marL="0" indent="0" algn="ctr">
              <a:buNone/>
            </a:pPr>
            <a:endParaRPr lang="fr-BE" sz="4000" b="1" dirty="0"/>
          </a:p>
        </p:txBody>
      </p:sp>
    </p:spTree>
    <p:extLst>
      <p:ext uri="{BB962C8B-B14F-4D97-AF65-F5344CB8AC3E}">
        <p14:creationId xmlns:p14="http://schemas.microsoft.com/office/powerpoint/2010/main" val="354213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-9526"/>
            <a:ext cx="8244408" cy="1278285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Who is EFA</a:t>
            </a:r>
            <a:endParaRPr lang="nl-BE" sz="4000" dirty="0">
              <a:solidFill>
                <a:schemeClr val="tx2"/>
              </a:solidFill>
            </a:endParaRPr>
          </a:p>
        </p:txBody>
      </p:sp>
      <p:sp>
        <p:nvSpPr>
          <p:cNvPr id="6" name="Content Placeholder 11"/>
          <p:cNvSpPr txBox="1">
            <a:spLocks noGrp="1"/>
          </p:cNvSpPr>
          <p:nvPr>
            <p:ph idx="1"/>
          </p:nvPr>
        </p:nvSpPr>
        <p:spPr>
          <a:xfrm>
            <a:off x="4427984" y="1600200"/>
            <a:ext cx="4258816" cy="474802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indent="0" algn="just" eaLnBrk="1" fontAlgn="auto" hangingPunct="1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nl-BE" sz="2600" dirty="0">
                <a:latin typeface="+mn-lt"/>
              </a:rPr>
              <a:t>The European Federation of Allergy and Airways Diseases Patients Associations (EFA) </a:t>
            </a:r>
            <a:r>
              <a:rPr lang="nl-BE" sz="2600" dirty="0" smtClean="0">
                <a:latin typeface="+mn-lt"/>
              </a:rPr>
              <a:t>is </a:t>
            </a:r>
            <a:r>
              <a:rPr lang="nl-BE" sz="2600" dirty="0">
                <a:latin typeface="+mn-lt"/>
              </a:rPr>
              <a:t>a European network </a:t>
            </a:r>
            <a:r>
              <a:rPr lang="nl-BE" sz="2600" dirty="0" smtClean="0">
                <a:latin typeface="+mn-lt"/>
              </a:rPr>
              <a:t>of: </a:t>
            </a:r>
          </a:p>
          <a:p>
            <a:pPr algn="just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nl-BE" sz="2100" dirty="0" smtClean="0">
                <a:latin typeface="+mn-lt"/>
              </a:rPr>
              <a:t>38 </a:t>
            </a:r>
            <a:r>
              <a:rPr lang="nl-BE" sz="2100" dirty="0">
                <a:latin typeface="+mn-lt"/>
              </a:rPr>
              <a:t>patient organisations </a:t>
            </a:r>
            <a:r>
              <a:rPr lang="nl-BE" sz="2100" dirty="0" smtClean="0">
                <a:latin typeface="+mn-lt"/>
              </a:rPr>
              <a:t>covering allergy</a:t>
            </a:r>
            <a:r>
              <a:rPr lang="nl-BE" sz="2100" dirty="0">
                <a:latin typeface="+mn-lt"/>
              </a:rPr>
              <a:t>, asthma and </a:t>
            </a:r>
            <a:r>
              <a:rPr lang="nl-BE" sz="2100" dirty="0" smtClean="0">
                <a:latin typeface="+mn-lt"/>
              </a:rPr>
              <a:t>chronic obstructive pulmonary disease </a:t>
            </a:r>
            <a:endParaRPr lang="nl-BE" sz="2100" dirty="0">
              <a:latin typeface="+mn-lt"/>
            </a:endParaRPr>
          </a:p>
          <a:p>
            <a:pPr algn="just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nl-BE" sz="2100" dirty="0" smtClean="0">
                <a:latin typeface="+mn-lt"/>
              </a:rPr>
              <a:t>in 24 </a:t>
            </a:r>
            <a:r>
              <a:rPr lang="nl-BE" sz="2100" dirty="0">
                <a:latin typeface="+mn-lt"/>
              </a:rPr>
              <a:t>European </a:t>
            </a:r>
            <a:r>
              <a:rPr lang="nl-BE" sz="2100" dirty="0" smtClean="0">
                <a:latin typeface="+mn-lt"/>
              </a:rPr>
              <a:t>countries </a:t>
            </a:r>
          </a:p>
          <a:p>
            <a:pPr algn="just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nl-BE" sz="2100" dirty="0" smtClean="0">
                <a:latin typeface="+mn-lt"/>
              </a:rPr>
              <a:t>representing 400,000 patients in Europe</a:t>
            </a:r>
            <a:endParaRPr lang="nl-BE" sz="2100" dirty="0">
              <a:latin typeface="+mn-lt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307529" y="5381989"/>
            <a:ext cx="4032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4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600" dirty="0" smtClean="0">
                <a:latin typeface="+mn-lt"/>
              </a:rPr>
              <a:t>EFA </a:t>
            </a:r>
            <a:r>
              <a:rPr lang="nl-BE" sz="1600" dirty="0">
                <a:latin typeface="+mn-lt"/>
              </a:rPr>
              <a:t>has its </a:t>
            </a:r>
            <a:r>
              <a:rPr lang="nl-BE" sz="1600" dirty="0" smtClean="0">
                <a:latin typeface="+mn-lt"/>
              </a:rPr>
              <a:t>central office </a:t>
            </a:r>
            <a:r>
              <a:rPr lang="nl-BE" sz="1600" dirty="0">
                <a:latin typeface="+mn-lt"/>
              </a:rPr>
              <a:t>in Brussels, Belgium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651" t="26480" r="44469" b="17833"/>
          <a:stretch/>
        </p:blipFill>
        <p:spPr>
          <a:xfrm>
            <a:off x="307332" y="1772816"/>
            <a:ext cx="4032447" cy="372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9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75856" y="0"/>
            <a:ext cx="5482952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Asthma Society of Ireland:         Smoky Coal campaign</a:t>
            </a:r>
            <a:endParaRPr lang="nl-BE" sz="2800" dirty="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19760" y="1412776"/>
            <a:ext cx="5744728" cy="5400600"/>
          </a:xfrm>
        </p:spPr>
        <p:txBody>
          <a:bodyPr>
            <a:normAutofit fontScale="92500"/>
          </a:bodyPr>
          <a:lstStyle/>
          <a:p>
            <a:pPr marL="514350" lvl="1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3500" dirty="0" smtClean="0"/>
              <a:t>Transparent: 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2200" dirty="0" smtClean="0"/>
              <a:t>survey and desk review 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2200" dirty="0" smtClean="0"/>
              <a:t>ban </a:t>
            </a:r>
            <a:r>
              <a:rPr lang="en-US" sz="2200" dirty="0"/>
              <a:t>on the sale and burning of smoky </a:t>
            </a:r>
            <a:r>
              <a:rPr lang="en-US" sz="2200" dirty="0" smtClean="0"/>
              <a:t>coal</a:t>
            </a:r>
          </a:p>
          <a:p>
            <a:pPr marL="514350" lvl="1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3500" dirty="0" smtClean="0"/>
              <a:t>Accessible: 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1900" dirty="0"/>
              <a:t>C</a:t>
            </a:r>
            <a:r>
              <a:rPr lang="en-US" sz="1900" dirty="0" smtClean="0"/>
              <a:t>ampaign newsletter and website news 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1900" dirty="0" smtClean="0"/>
              <a:t>Specific advice phone line with nurses </a:t>
            </a:r>
            <a:endParaRPr lang="en-US" sz="1600" dirty="0" smtClean="0"/>
          </a:p>
          <a:p>
            <a:pPr marL="514350" lvl="1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3500" dirty="0" smtClean="0"/>
              <a:t>Tailored messages:                       </a:t>
            </a:r>
            <a:r>
              <a:rPr lang="en-US" sz="1800" i="1" dirty="0" smtClean="0"/>
              <a:t>1500 people died on the Titanic                      </a:t>
            </a:r>
          </a:p>
          <a:p>
            <a:pPr marL="0" lvl="1" indent="0">
              <a:buClr>
                <a:srgbClr val="2E9AF3"/>
              </a:buClr>
              <a:buNone/>
            </a:pPr>
            <a:r>
              <a:rPr lang="en-US" sz="1800" i="1" dirty="0" smtClean="0"/>
              <a:t>           1700 </a:t>
            </a:r>
            <a:r>
              <a:rPr lang="en-US" sz="1800" i="1" dirty="0"/>
              <a:t>preventable deaths from air </a:t>
            </a:r>
            <a:r>
              <a:rPr lang="en-US" sz="1800" i="1" dirty="0" smtClean="0"/>
              <a:t>pollution</a:t>
            </a:r>
          </a:p>
          <a:p>
            <a:pPr marL="0" lvl="1" indent="0">
              <a:buClr>
                <a:srgbClr val="2E9AF3"/>
              </a:buClr>
              <a:buNone/>
            </a:pPr>
            <a:r>
              <a:rPr lang="en-US" sz="3000" b="1" dirty="0" smtClean="0"/>
              <a:t>BEST PRACTICE because: </a:t>
            </a:r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1900" dirty="0" smtClean="0"/>
              <a:t>Accurate and certain information on risks </a:t>
            </a:r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1900" dirty="0" smtClean="0"/>
              <a:t>Campaign voices the general opinion unanimously</a:t>
            </a:r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1900" dirty="0" smtClean="0"/>
              <a:t>Scaled up from local to national</a:t>
            </a:r>
            <a:endParaRPr lang="en-US" sz="1900" dirty="0"/>
          </a:p>
          <a:p>
            <a:pPr marL="0" lvl="1" indent="0">
              <a:buClr>
                <a:srgbClr val="2E9AF3"/>
              </a:buClr>
              <a:buNone/>
            </a:pPr>
            <a:endParaRPr lang="en-US" sz="1800" i="1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fr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632"/>
            <a:ext cx="3040248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9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71800" y="-171400"/>
            <a:ext cx="7083040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2800" dirty="0" smtClean="0"/>
              <a:t> </a:t>
            </a:r>
            <a:r>
              <a:rPr lang="en-US" sz="2200" b="1" dirty="0" smtClean="0">
                <a:solidFill>
                  <a:schemeClr val="tx2"/>
                </a:solidFill>
              </a:rPr>
              <a:t>Polish asthma, allergy, COPD </a:t>
            </a:r>
            <a:br>
              <a:rPr lang="en-US" sz="2200" b="1" dirty="0" smtClean="0">
                <a:solidFill>
                  <a:schemeClr val="tx2"/>
                </a:solidFill>
              </a:rPr>
            </a:br>
            <a:r>
              <a:rPr lang="en-US" sz="2200" b="1" dirty="0" smtClean="0">
                <a:solidFill>
                  <a:schemeClr val="tx2"/>
                </a:solidFill>
              </a:rPr>
              <a:t>patients’ association: </a:t>
            </a:r>
            <a:br>
              <a:rPr lang="en-US" sz="2200" b="1" dirty="0" smtClean="0">
                <a:solidFill>
                  <a:schemeClr val="tx2"/>
                </a:solidFill>
              </a:rPr>
            </a:br>
            <a:r>
              <a:rPr lang="en-US" sz="2200" b="1" dirty="0" smtClean="0">
                <a:solidFill>
                  <a:schemeClr val="tx2"/>
                </a:solidFill>
              </a:rPr>
              <a:t>Annual spirometry days</a:t>
            </a:r>
            <a:endParaRPr lang="nl-BE" sz="2200" dirty="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95936" y="1412776"/>
            <a:ext cx="4906888" cy="5445224"/>
          </a:xfrm>
        </p:spPr>
        <p:txBody>
          <a:bodyPr>
            <a:normAutofit fontScale="77500" lnSpcReduction="20000"/>
          </a:bodyPr>
          <a:lstStyle/>
          <a:p>
            <a:pPr marL="514350" lvl="1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4300" dirty="0" smtClean="0"/>
              <a:t>Transparent: 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dirty="0" smtClean="0"/>
              <a:t>Based on published scientific work 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dirty="0" smtClean="0"/>
              <a:t>Yearly campaigns to recruit voluntary spirometry centers </a:t>
            </a:r>
          </a:p>
          <a:p>
            <a:pPr marL="514350" lvl="1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4300" dirty="0" smtClean="0"/>
              <a:t>Accessible: 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dirty="0" smtClean="0"/>
              <a:t>National day and open doors activity 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dirty="0" smtClean="0"/>
              <a:t>Test results given to the patient </a:t>
            </a:r>
          </a:p>
          <a:p>
            <a:pPr marL="514350" lvl="1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4300" dirty="0" smtClean="0"/>
              <a:t>Tailored messages: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dirty="0" smtClean="0"/>
              <a:t>Emphasis on industrial sites 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dirty="0" smtClean="0"/>
              <a:t>Questionnaire prior to spirometry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dirty="0" smtClean="0"/>
              <a:t>Discussions on air pollution effects on non-smokers </a:t>
            </a:r>
            <a:endParaRPr lang="en-US" dirty="0"/>
          </a:p>
          <a:p>
            <a:pPr marL="0" indent="0">
              <a:buNone/>
            </a:pPr>
            <a:r>
              <a:rPr lang="fr-BE" b="1" dirty="0" smtClean="0"/>
              <a:t>BEST PRACTICE </a:t>
            </a:r>
            <a:r>
              <a:rPr lang="fr-BE" b="1" dirty="0" err="1" smtClean="0"/>
              <a:t>because</a:t>
            </a:r>
            <a:r>
              <a:rPr lang="fr-BE" b="1" dirty="0" smtClean="0"/>
              <a:t>: </a:t>
            </a:r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2400" dirty="0" smtClean="0"/>
              <a:t>Action axed on scientific research</a:t>
            </a:r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2400" dirty="0" smtClean="0"/>
              <a:t>More successful than asthma and COPD days </a:t>
            </a:r>
            <a:endParaRPr lang="en-US" sz="2400" dirty="0"/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2400" dirty="0" smtClean="0"/>
              <a:t>Direct link to air pollution effects on health</a:t>
            </a:r>
            <a:endParaRPr lang="fr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1" t="6406" r="21431"/>
          <a:stretch/>
        </p:blipFill>
        <p:spPr>
          <a:xfrm>
            <a:off x="0" y="1310920"/>
            <a:ext cx="3888432" cy="5373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28"/>
          <a:stretch/>
        </p:blipFill>
        <p:spPr>
          <a:xfrm>
            <a:off x="32203" y="188640"/>
            <a:ext cx="3876377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0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67744" y="-171400"/>
            <a:ext cx="6984776" cy="1584176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</a:rPr>
              <a:t>Longfonds</a:t>
            </a:r>
            <a:r>
              <a:rPr lang="en-US" sz="3200" b="1" dirty="0" smtClean="0">
                <a:solidFill>
                  <a:schemeClr val="tx2"/>
                </a:solidFill>
              </a:rPr>
              <a:t>: </a:t>
            </a:r>
            <a:br>
              <a:rPr lang="en-US" sz="3200" b="1" dirty="0" smtClean="0">
                <a:solidFill>
                  <a:schemeClr val="tx2"/>
                </a:solidFill>
              </a:rPr>
            </a:br>
            <a:r>
              <a:rPr lang="en-US" sz="3200" b="1" dirty="0" smtClean="0">
                <a:solidFill>
                  <a:schemeClr val="tx2"/>
                </a:solidFill>
              </a:rPr>
              <a:t>patients can measure air quality</a:t>
            </a:r>
            <a:endParaRPr lang="nl-BE" sz="3200" dirty="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19872" y="1567679"/>
            <a:ext cx="5544616" cy="5109939"/>
          </a:xfrm>
        </p:spPr>
        <p:txBody>
          <a:bodyPr>
            <a:normAutofit fontScale="62500" lnSpcReduction="20000"/>
          </a:bodyPr>
          <a:lstStyle/>
          <a:p>
            <a:pPr marL="514350" lvl="1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4800" dirty="0" smtClean="0"/>
              <a:t>Transparent: 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2700" dirty="0" smtClean="0"/>
              <a:t>2013 large-scale </a:t>
            </a:r>
            <a:r>
              <a:rPr lang="en-US" sz="2700" dirty="0"/>
              <a:t>citizen science </a:t>
            </a:r>
            <a:r>
              <a:rPr lang="en-US" sz="2700" dirty="0" smtClean="0"/>
              <a:t>experiment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2700" dirty="0" err="1" smtClean="0"/>
              <a:t>iSPEX</a:t>
            </a:r>
            <a:r>
              <a:rPr lang="en-US" sz="2700" dirty="0" smtClean="0"/>
              <a:t> project </a:t>
            </a:r>
            <a:r>
              <a:rPr lang="en-US" sz="2700" dirty="0" smtClean="0"/>
              <a:t>led by university </a:t>
            </a:r>
          </a:p>
          <a:p>
            <a:pPr marL="514350" lvl="1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4800" dirty="0" smtClean="0"/>
              <a:t>Accessible: 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2700" dirty="0" smtClean="0"/>
              <a:t>Low-cost </a:t>
            </a:r>
            <a:r>
              <a:rPr lang="en-US" sz="2700" dirty="0"/>
              <a:t>add-on for smartphone </a:t>
            </a:r>
            <a:r>
              <a:rPr lang="en-US" sz="2700" dirty="0" smtClean="0"/>
              <a:t>cameras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2700" dirty="0" smtClean="0"/>
              <a:t>Immediately shared (web platform, Twitter)</a:t>
            </a:r>
          </a:p>
          <a:p>
            <a:pPr marL="514350" lvl="1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4800" dirty="0" smtClean="0"/>
              <a:t>Tailored messages: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2700" dirty="0" smtClean="0"/>
              <a:t>Everybody can use the technology 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2700" dirty="0" smtClean="0"/>
              <a:t>Volunteers recruited among patients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2700" dirty="0" smtClean="0"/>
              <a:t>Fill </a:t>
            </a:r>
            <a:r>
              <a:rPr lang="en-US" sz="2700" dirty="0"/>
              <a:t>in blind spots of </a:t>
            </a:r>
            <a:r>
              <a:rPr lang="en-US" sz="2700" dirty="0" smtClean="0"/>
              <a:t>measurement</a:t>
            </a:r>
          </a:p>
          <a:p>
            <a:pPr marL="0" lvl="1" indent="0">
              <a:buClr>
                <a:srgbClr val="2E9AF3"/>
              </a:buClr>
              <a:buNone/>
            </a:pPr>
            <a:endParaRPr lang="en-US" sz="4200" b="1" dirty="0" smtClean="0"/>
          </a:p>
          <a:p>
            <a:pPr marL="0" lvl="1" indent="0">
              <a:buClr>
                <a:srgbClr val="2E9AF3"/>
              </a:buClr>
              <a:buNone/>
            </a:pPr>
            <a:r>
              <a:rPr lang="en-US" sz="4200" b="1" dirty="0" smtClean="0"/>
              <a:t>BEST PRACTICE because: </a:t>
            </a:r>
            <a:endParaRPr lang="en-US" sz="2700" dirty="0" smtClean="0"/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2700" dirty="0" smtClean="0"/>
              <a:t>Active </a:t>
            </a:r>
            <a:r>
              <a:rPr lang="en-US" sz="2700" dirty="0"/>
              <a:t>citizen participation in air quality assessment</a:t>
            </a:r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2700" dirty="0"/>
              <a:t>Collective empowerment action, great media coverage </a:t>
            </a:r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2700" dirty="0" smtClean="0"/>
              <a:t>Planning to </a:t>
            </a:r>
            <a:r>
              <a:rPr lang="en-US" sz="2700" dirty="0"/>
              <a:t>organize </a:t>
            </a:r>
            <a:r>
              <a:rPr lang="en-US" sz="2700" dirty="0" smtClean="0"/>
              <a:t>more </a:t>
            </a:r>
            <a:r>
              <a:rPr lang="en-US" sz="2700" dirty="0"/>
              <a:t>measurement </a:t>
            </a:r>
            <a:r>
              <a:rPr lang="en-US" sz="2700" dirty="0" smtClean="0"/>
              <a:t>days</a:t>
            </a:r>
            <a:endParaRPr lang="en-US" sz="3100" dirty="0" smtClean="0"/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endParaRPr lang="en-US" dirty="0">
              <a:solidFill>
                <a:srgbClr val="FF0000"/>
              </a:solidFill>
            </a:endParaRPr>
          </a:p>
          <a:p>
            <a:endParaRPr lang="fr-B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4" r="40758"/>
          <a:stretch/>
        </p:blipFill>
        <p:spPr>
          <a:xfrm>
            <a:off x="107504" y="1454893"/>
            <a:ext cx="3037174" cy="5222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"/>
            <a:ext cx="2161841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8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11760" y="-99392"/>
            <a:ext cx="7083040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3200" dirty="0" smtClean="0">
                <a:solidFill>
                  <a:schemeClr val="tx2"/>
                </a:solidFill>
              </a:rPr>
              <a:t> </a:t>
            </a:r>
            <a:r>
              <a:rPr lang="en-US" sz="3200" b="1" dirty="0" smtClean="0">
                <a:solidFill>
                  <a:schemeClr val="tx2"/>
                </a:solidFill>
              </a:rPr>
              <a:t>Asthma UK:</a:t>
            </a:r>
            <a:br>
              <a:rPr lang="en-US" sz="3200" b="1" dirty="0" smtClean="0">
                <a:solidFill>
                  <a:schemeClr val="tx2"/>
                </a:solidFill>
              </a:rPr>
            </a:br>
            <a:r>
              <a:rPr lang="en-US" sz="3200" b="1" dirty="0" smtClean="0">
                <a:solidFill>
                  <a:schemeClr val="tx2"/>
                </a:solidFill>
              </a:rPr>
              <a:t>targeting the general public</a:t>
            </a:r>
            <a:endParaRPr lang="nl-BE" sz="3200" dirty="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07904" y="1412775"/>
            <a:ext cx="5266928" cy="5271491"/>
          </a:xfrm>
        </p:spPr>
        <p:txBody>
          <a:bodyPr>
            <a:normAutofit fontScale="55000" lnSpcReduction="20000"/>
          </a:bodyPr>
          <a:lstStyle/>
          <a:p>
            <a:pPr marL="514350" lvl="1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4800" dirty="0" smtClean="0"/>
              <a:t>Transparent: 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2900" dirty="0" smtClean="0"/>
              <a:t>Based on UK official forecast, early information disclosure 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2900" dirty="0" smtClean="0"/>
              <a:t>Everyday update and 120+ press articles</a:t>
            </a:r>
          </a:p>
          <a:p>
            <a:pPr marL="514350" lvl="1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4800" dirty="0" smtClean="0"/>
              <a:t>Accessible: 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2900" dirty="0" smtClean="0"/>
              <a:t>Channeled </a:t>
            </a:r>
            <a:r>
              <a:rPr lang="en-US" sz="2900" dirty="0"/>
              <a:t>all </a:t>
            </a:r>
            <a:r>
              <a:rPr lang="en-US" sz="2900" dirty="0" smtClean="0"/>
              <a:t>info and resources </a:t>
            </a:r>
            <a:r>
              <a:rPr lang="en-US" sz="2900" dirty="0"/>
              <a:t>across the </a:t>
            </a:r>
            <a:r>
              <a:rPr lang="en-US" sz="2900" dirty="0" err="1" smtClean="0"/>
              <a:t>comms</a:t>
            </a:r>
            <a:r>
              <a:rPr lang="en-US" sz="2900" dirty="0" smtClean="0"/>
              <a:t>. spectrum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2900" dirty="0" smtClean="0"/>
              <a:t>Helpline opened weekends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2900" dirty="0" smtClean="0"/>
              <a:t>Direct eye-impressions by patients</a:t>
            </a:r>
          </a:p>
          <a:p>
            <a:pPr marL="514350" lvl="1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4800" dirty="0" smtClean="0"/>
              <a:t>Tailored messages: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2900" dirty="0" smtClean="0"/>
              <a:t>Partnered with other </a:t>
            </a:r>
            <a:r>
              <a:rPr lang="en-US" sz="2900" dirty="0" err="1"/>
              <a:t>organisations</a:t>
            </a:r>
            <a:r>
              <a:rPr lang="en-US" sz="2900" dirty="0"/>
              <a:t> to share tailored </a:t>
            </a:r>
            <a:r>
              <a:rPr lang="en-US" sz="2900" dirty="0" smtClean="0"/>
              <a:t>air pollution messages</a:t>
            </a:r>
          </a:p>
          <a:p>
            <a:pPr marL="914400" lvl="2" indent="-514350">
              <a:buClr>
                <a:srgbClr val="2E9AF3"/>
              </a:buClr>
              <a:buFont typeface="+mj-lt"/>
              <a:buAutoNum type="romanUcPeriod"/>
            </a:pPr>
            <a:r>
              <a:rPr lang="en-US" sz="2900" dirty="0" smtClean="0"/>
              <a:t>National and local scope </a:t>
            </a:r>
            <a:endParaRPr lang="en-US" sz="29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BE" sz="3300" b="1" dirty="0" smtClean="0"/>
          </a:p>
          <a:p>
            <a:pPr marL="0" indent="0">
              <a:buNone/>
            </a:pPr>
            <a:r>
              <a:rPr lang="fr-BE" sz="4200" b="1" dirty="0" smtClean="0"/>
              <a:t>BEST PRACTICE </a:t>
            </a:r>
            <a:r>
              <a:rPr lang="fr-BE" sz="4200" b="1" dirty="0" err="1" smtClean="0"/>
              <a:t>because</a:t>
            </a:r>
            <a:r>
              <a:rPr lang="fr-BE" sz="4200" b="1" dirty="0" smtClean="0"/>
              <a:t>: </a:t>
            </a:r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3300" dirty="0" smtClean="0"/>
              <a:t>Total reach in March-April campaigns 1.5 million people</a:t>
            </a:r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3300" dirty="0" err="1" smtClean="0"/>
              <a:t>Unkown</a:t>
            </a:r>
            <a:r>
              <a:rPr lang="en-US" sz="3300" dirty="0" smtClean="0"/>
              <a:t> information on vulnerable groups, still getting media coverage</a:t>
            </a:r>
            <a:endParaRPr lang="en-US" sz="33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13"/>
          <a:stretch/>
        </p:blipFill>
        <p:spPr>
          <a:xfrm>
            <a:off x="107504" y="1268760"/>
            <a:ext cx="3312368" cy="5431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0707" b="6846"/>
          <a:stretch/>
        </p:blipFill>
        <p:spPr>
          <a:xfrm>
            <a:off x="5004048" y="1556792"/>
            <a:ext cx="3960440" cy="480892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87624" y="-171400"/>
            <a:ext cx="7355160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2800" dirty="0" smtClean="0"/>
              <a:t> </a:t>
            </a:r>
            <a:r>
              <a:rPr lang="en-US" sz="3200" b="1" dirty="0" smtClean="0">
                <a:solidFill>
                  <a:schemeClr val="tx2"/>
                </a:solidFill>
              </a:rPr>
              <a:t>Conclusion</a:t>
            </a:r>
            <a:endParaRPr lang="nl-BE" sz="3200" dirty="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368966"/>
            <a:ext cx="5127394" cy="5184576"/>
          </a:xfrm>
        </p:spPr>
        <p:txBody>
          <a:bodyPr>
            <a:normAutofit/>
          </a:bodyPr>
          <a:lstStyle/>
          <a:p>
            <a:pPr marL="0" lvl="1" indent="0">
              <a:buClr>
                <a:srgbClr val="2E9AF3"/>
              </a:buClr>
              <a:buNone/>
            </a:pPr>
            <a:r>
              <a:rPr lang="en-US" sz="2600" dirty="0" smtClean="0"/>
              <a:t>Risk communication should target the empowerment of </a:t>
            </a:r>
            <a:r>
              <a:rPr lang="en-US" sz="2600" dirty="0"/>
              <a:t>vulnerable groups </a:t>
            </a:r>
            <a:r>
              <a:rPr lang="en-US" sz="2600" dirty="0" smtClean="0"/>
              <a:t>against air </a:t>
            </a:r>
            <a:r>
              <a:rPr lang="en-US" sz="2600" dirty="0"/>
              <a:t>pollution </a:t>
            </a:r>
            <a:r>
              <a:rPr lang="en-US" sz="2600" dirty="0" smtClean="0"/>
              <a:t>risks:</a:t>
            </a:r>
          </a:p>
          <a:p>
            <a:pPr marL="0" lvl="1" indent="0">
              <a:buClr>
                <a:srgbClr val="2E9AF3"/>
              </a:buClr>
              <a:buNone/>
            </a:pPr>
            <a:r>
              <a:rPr lang="en-US" sz="2600" dirty="0" smtClean="0"/>
              <a:t> </a:t>
            </a:r>
            <a:endParaRPr lang="en-US" sz="2600" dirty="0"/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2200" b="1" dirty="0" smtClean="0"/>
              <a:t>Position information at the heart of a communication system on air pollution </a:t>
            </a:r>
            <a:r>
              <a:rPr lang="en-US" sz="2200" dirty="0" smtClean="0"/>
              <a:t>especially when </a:t>
            </a:r>
            <a:r>
              <a:rPr lang="en-US" sz="2200" dirty="0"/>
              <a:t>risks become </a:t>
            </a:r>
            <a:r>
              <a:rPr lang="en-US" sz="2200" dirty="0" smtClean="0"/>
              <a:t>threats </a:t>
            </a:r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2200" b="1" dirty="0"/>
              <a:t>Make information relevant to vulnerable groups: </a:t>
            </a:r>
            <a:r>
              <a:rPr lang="en-US" sz="2200" dirty="0"/>
              <a:t>they are actors of their own health and should be given options to tackle/cope with symptoms </a:t>
            </a:r>
          </a:p>
          <a:p>
            <a:pPr marL="285750" lvl="1">
              <a:buClr>
                <a:srgbClr val="2E9AF3"/>
              </a:buClr>
              <a:buFontTx/>
              <a:buChar char="-"/>
            </a:pPr>
            <a:r>
              <a:rPr lang="en-US" sz="2200" b="1" dirty="0" smtClean="0"/>
              <a:t>Involve and engage vulnerable groups: </a:t>
            </a:r>
            <a:r>
              <a:rPr lang="en-US" sz="2200" dirty="0" smtClean="0"/>
              <a:t>they can be part of the solution!</a:t>
            </a:r>
            <a:endParaRPr lang="fr-BE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796136" y="3140968"/>
            <a:ext cx="21602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580112" y="2956302"/>
            <a:ext cx="25922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>CHANGE THE SITUATION</a:t>
            </a:r>
            <a:endParaRPr lang="fr-B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4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87624" y="-171400"/>
            <a:ext cx="7355160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2800" dirty="0" smtClean="0"/>
              <a:t> </a:t>
            </a:r>
            <a:r>
              <a:rPr lang="en-US" sz="3200" b="1" dirty="0" smtClean="0">
                <a:solidFill>
                  <a:schemeClr val="tx2"/>
                </a:solidFill>
              </a:rPr>
              <a:t>Annex</a:t>
            </a:r>
            <a:endParaRPr lang="nl-BE" sz="3200" dirty="0">
              <a:solidFill>
                <a:schemeClr val="tx2"/>
              </a:solidFill>
            </a:endParaRPr>
          </a:p>
        </p:txBody>
      </p:sp>
      <p:pic>
        <p:nvPicPr>
          <p:cNvPr id="5" name="fELNXWTwcd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88811" y="1556792"/>
            <a:ext cx="5870433" cy="41559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7783" y="597474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Obama interview to CBS News (8/04/2015)</a:t>
            </a:r>
          </a:p>
          <a:p>
            <a:r>
              <a:rPr lang="fr-BE" dirty="0" smtClean="0"/>
              <a:t>« </a:t>
            </a:r>
            <a:r>
              <a:rPr lang="fr-BE" dirty="0" err="1" smtClean="0"/>
              <a:t>Climate</a:t>
            </a:r>
            <a:r>
              <a:rPr lang="fr-BE" dirty="0" smtClean="0"/>
              <a:t> change </a:t>
            </a:r>
            <a:r>
              <a:rPr lang="fr-BE" dirty="0" err="1" smtClean="0"/>
              <a:t>effects</a:t>
            </a:r>
            <a:r>
              <a:rPr lang="fr-BE" dirty="0" smtClean="0"/>
              <a:t> on public </a:t>
            </a:r>
            <a:r>
              <a:rPr lang="fr-BE" dirty="0" err="1" smtClean="0"/>
              <a:t>health</a:t>
            </a:r>
            <a:r>
              <a:rPr lang="fr-BE" dirty="0" smtClean="0"/>
              <a:t> »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4013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font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29370" cy="1268760"/>
          </a:xfrm>
          <a:prstGeom prst="rect">
            <a:avLst/>
          </a:prstGeom>
        </p:spPr>
      </p:pic>
      <p:pic>
        <p:nvPicPr>
          <p:cNvPr id="3" name="Picture 2" descr="pict for flier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60" y="5059298"/>
            <a:ext cx="9144000" cy="1798702"/>
          </a:xfrm>
          <a:prstGeom prst="rect">
            <a:avLst/>
          </a:prstGeom>
        </p:spPr>
      </p:pic>
      <p:pic>
        <p:nvPicPr>
          <p:cNvPr id="4" name="Picture 3" descr="EFA-logo-TR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88640"/>
            <a:ext cx="2293903" cy="942599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000" dirty="0" smtClean="0">
                <a:solidFill>
                  <a:schemeClr val="accent1"/>
                </a:solidFill>
                <a:latin typeface="Georgia" pitchFamily="18" charset="0"/>
              </a:rPr>
              <a:t>Questions?</a:t>
            </a:r>
          </a:p>
          <a:p>
            <a:pPr algn="ctr">
              <a:buNone/>
            </a:pPr>
            <a:r>
              <a:rPr lang="en-US" sz="3000" dirty="0" smtClean="0">
                <a:solidFill>
                  <a:schemeClr val="accent1"/>
                </a:solidFill>
                <a:latin typeface="Georgia" pitchFamily="18" charset="0"/>
              </a:rPr>
              <a:t>Thank you for your attention!</a:t>
            </a:r>
          </a:p>
          <a:p>
            <a:pPr algn="ctr">
              <a:buNone/>
            </a:pPr>
            <a:endParaRPr lang="fr-FR" sz="1400" dirty="0" smtClean="0">
              <a:solidFill>
                <a:schemeClr val="accent1"/>
              </a:solidFill>
              <a:latin typeface="Georgia" pitchFamily="18" charset="0"/>
              <a:ea typeface="Calibri" pitchFamily="34" charset="0"/>
            </a:endParaRPr>
          </a:p>
          <a:p>
            <a:pPr algn="ctr">
              <a:buNone/>
            </a:pPr>
            <a:r>
              <a:rPr lang="fr-FR" sz="2000" dirty="0" smtClean="0">
                <a:solidFill>
                  <a:schemeClr val="accent1"/>
                </a:solidFill>
                <a:latin typeface="Georgia" pitchFamily="18" charset="0"/>
                <a:ea typeface="Calibri" pitchFamily="34" charset="0"/>
                <a:hlinkClick r:id="rId6"/>
              </a:rPr>
              <a:t>w</a:t>
            </a:r>
            <a:r>
              <a:rPr lang="fr-BE" sz="2000" dirty="0" smtClean="0">
                <a:solidFill>
                  <a:schemeClr val="accent1"/>
                </a:solidFill>
                <a:latin typeface="Georgia" pitchFamily="18" charset="0"/>
                <a:ea typeface="Calibri" pitchFamily="34" charset="0"/>
                <a:hlinkClick r:id="rId6"/>
              </a:rPr>
              <a:t>ww.efanet.org</a:t>
            </a:r>
            <a:r>
              <a:rPr lang="fr-BE" sz="2000" dirty="0" smtClean="0">
                <a:solidFill>
                  <a:schemeClr val="accent1"/>
                </a:solidFill>
                <a:latin typeface="Georgia" pitchFamily="18" charset="0"/>
                <a:ea typeface="Calibri" pitchFamily="34" charset="0"/>
              </a:rPr>
              <a:t> </a:t>
            </a:r>
          </a:p>
          <a:p>
            <a:pPr algn="ctr">
              <a:buNone/>
            </a:pPr>
            <a:r>
              <a:rPr lang="fr-BE" sz="2000" dirty="0" smtClean="0">
                <a:solidFill>
                  <a:schemeClr val="accent1"/>
                </a:solidFill>
                <a:latin typeface="Georgia" pitchFamily="18" charset="0"/>
                <a:ea typeface="Calibri" pitchFamily="34" charset="0"/>
                <a:hlinkClick r:id="rId7"/>
              </a:rPr>
              <a:t>Isabel.proano@efanet.org</a:t>
            </a:r>
            <a:r>
              <a:rPr lang="fr-BE" sz="2000" dirty="0" smtClean="0">
                <a:solidFill>
                  <a:schemeClr val="accent1"/>
                </a:solidFill>
                <a:latin typeface="Georgia" pitchFamily="18" charset="0"/>
                <a:ea typeface="Calibri" pitchFamily="34" charset="0"/>
              </a:rPr>
              <a:t> </a:t>
            </a:r>
          </a:p>
          <a:p>
            <a:pPr algn="ctr">
              <a:buNone/>
            </a:pPr>
            <a:r>
              <a:rPr lang="fr-BE" sz="2000" dirty="0">
                <a:solidFill>
                  <a:srgbClr val="0033CC"/>
                </a:solidFill>
                <a:latin typeface="Georgia" pitchFamily="18" charset="0"/>
                <a:ea typeface="Calibri" pitchFamily="34" charset="0"/>
              </a:rPr>
              <a:t>Twitter: </a:t>
            </a:r>
            <a:r>
              <a:rPr lang="fr-BE" sz="2000" dirty="0" err="1" smtClean="0">
                <a:solidFill>
                  <a:srgbClr val="0033CC"/>
                </a:solidFill>
                <a:latin typeface="Georgia" pitchFamily="18" charset="0"/>
                <a:ea typeface="Calibri" pitchFamily="34" charset="0"/>
              </a:rPr>
              <a:t>EFA_Patients</a:t>
            </a:r>
            <a:endParaRPr lang="fr-BE" sz="2000" dirty="0" smtClean="0">
              <a:solidFill>
                <a:srgbClr val="0033CC"/>
              </a:solidFill>
              <a:latin typeface="Georgia" pitchFamily="18" charset="0"/>
              <a:ea typeface="Calibri" pitchFamily="34" charset="0"/>
            </a:endParaRPr>
          </a:p>
          <a:p>
            <a:pPr algn="ctr">
              <a:buNone/>
            </a:pPr>
            <a:endParaRPr lang="fr-BE" sz="1400" dirty="0" smtClean="0">
              <a:solidFill>
                <a:schemeClr val="accent1"/>
              </a:solidFill>
              <a:latin typeface="Georgia" pitchFamily="18" charset="0"/>
              <a:ea typeface="Calibri" pitchFamily="34" charset="0"/>
            </a:endParaRPr>
          </a:p>
          <a:p>
            <a:pPr algn="ctr">
              <a:buNone/>
            </a:pPr>
            <a:r>
              <a:rPr lang="fr-BE" sz="2000" b="1" dirty="0" err="1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Special</a:t>
            </a:r>
            <a:r>
              <a:rPr lang="fr-BE" sz="2000" b="1" dirty="0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 </a:t>
            </a:r>
            <a:r>
              <a:rPr lang="fr-BE" sz="2000" b="1" dirty="0" err="1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thanks</a:t>
            </a:r>
            <a:r>
              <a:rPr lang="fr-BE" sz="2000" b="1" dirty="0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 to EFA </a:t>
            </a:r>
            <a:r>
              <a:rPr lang="fr-BE" sz="2000" b="1" dirty="0" err="1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Members</a:t>
            </a:r>
            <a:r>
              <a:rPr lang="fr-BE" sz="2000" b="1" dirty="0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 </a:t>
            </a:r>
            <a:r>
              <a:rPr lang="fr-BE" sz="2000" dirty="0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Pheena </a:t>
            </a:r>
            <a:r>
              <a:rPr lang="fr-BE" sz="2000" dirty="0" err="1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Keeny</a:t>
            </a:r>
            <a:r>
              <a:rPr lang="fr-BE" sz="2000" dirty="0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 (IE),               </a:t>
            </a:r>
          </a:p>
          <a:p>
            <a:pPr algn="ctr">
              <a:buNone/>
            </a:pPr>
            <a:r>
              <a:rPr lang="fr-BE" sz="2000" dirty="0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Christine </a:t>
            </a:r>
            <a:r>
              <a:rPr lang="fr-BE" sz="2000" dirty="0" err="1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Strous</a:t>
            </a:r>
            <a:r>
              <a:rPr lang="fr-BE" sz="2000" dirty="0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 (NL), Artur Badyda (PL), and Dr. Luke Tomlinson (UK) for </a:t>
            </a:r>
            <a:r>
              <a:rPr lang="fr-BE" sz="2000" dirty="0" err="1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their</a:t>
            </a:r>
            <a:r>
              <a:rPr lang="fr-BE" sz="2000" dirty="0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 </a:t>
            </a:r>
            <a:r>
              <a:rPr lang="fr-BE" sz="2000" dirty="0" err="1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precious</a:t>
            </a:r>
            <a:r>
              <a:rPr lang="fr-BE" sz="2000" dirty="0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 support </a:t>
            </a:r>
            <a:r>
              <a:rPr lang="fr-BE" sz="2000" dirty="0" err="1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preparing</a:t>
            </a:r>
            <a:r>
              <a:rPr lang="fr-BE" sz="2000" dirty="0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 </a:t>
            </a:r>
            <a:r>
              <a:rPr lang="fr-BE" sz="2000" dirty="0" err="1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this</a:t>
            </a:r>
            <a:r>
              <a:rPr lang="fr-BE" sz="2000" dirty="0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 </a:t>
            </a:r>
            <a:r>
              <a:rPr lang="fr-BE" sz="2000" dirty="0" err="1" smtClean="0">
                <a:solidFill>
                  <a:srgbClr val="FF3300"/>
                </a:solidFill>
                <a:latin typeface="Georgia" pitchFamily="18" charset="0"/>
                <a:ea typeface="Calibri" pitchFamily="34" charset="0"/>
              </a:rPr>
              <a:t>presentation</a:t>
            </a:r>
            <a:endParaRPr lang="fr-BE" sz="2000" dirty="0">
              <a:solidFill>
                <a:srgbClr val="FF3300"/>
              </a:solidFill>
              <a:latin typeface="Georgia" pitchFamily="18" charset="0"/>
              <a:ea typeface="Calibri" pitchFamily="34" charset="0"/>
            </a:endParaRPr>
          </a:p>
          <a:p>
            <a:pPr>
              <a:buNone/>
            </a:pP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8244408" cy="126876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EFA´s mission</a:t>
            </a:r>
            <a:endParaRPr lang="nl-BE" sz="3600" dirty="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EFA is dedicated to making Europe a place </a:t>
            </a:r>
            <a:r>
              <a:rPr lang="en-US" sz="2800" dirty="0" smtClean="0"/>
              <a:t>where people </a:t>
            </a:r>
            <a:r>
              <a:rPr lang="en-US" sz="2800" dirty="0"/>
              <a:t>with allergy, asthma and COPD</a:t>
            </a:r>
            <a:r>
              <a:rPr lang="en-US" sz="2800" dirty="0" smtClean="0"/>
              <a:t>:</a:t>
            </a:r>
            <a:endParaRPr lang="en-US" sz="2800" dirty="0"/>
          </a:p>
          <a:p>
            <a:pPr lvl="1"/>
            <a:r>
              <a:rPr lang="en-US" dirty="0" smtClean="0"/>
              <a:t>have </a:t>
            </a:r>
            <a:r>
              <a:rPr lang="en-US" dirty="0"/>
              <a:t>the right to the best quality of care and </a:t>
            </a:r>
            <a:r>
              <a:rPr lang="en-US" b="1" dirty="0"/>
              <a:t>safe environment</a:t>
            </a:r>
          </a:p>
          <a:p>
            <a:pPr lvl="1"/>
            <a:r>
              <a:rPr lang="en-US" dirty="0" smtClean="0"/>
              <a:t>live </a:t>
            </a:r>
            <a:r>
              <a:rPr lang="en-US" dirty="0"/>
              <a:t>uncompromised </a:t>
            </a:r>
            <a:r>
              <a:rPr lang="en-US" dirty="0" smtClean="0"/>
              <a:t>lives and </a:t>
            </a:r>
            <a:endParaRPr lang="en-US" dirty="0"/>
          </a:p>
          <a:p>
            <a:pPr lvl="1"/>
            <a:r>
              <a:rPr lang="en-US" dirty="0" smtClean="0"/>
              <a:t>are </a:t>
            </a:r>
            <a:r>
              <a:rPr lang="en-US" dirty="0"/>
              <a:t>actively involved in all </a:t>
            </a:r>
            <a:r>
              <a:rPr lang="en-US" dirty="0" smtClean="0"/>
              <a:t>decisions </a:t>
            </a:r>
            <a:r>
              <a:rPr lang="en-US" dirty="0"/>
              <a:t>influencing their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5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211144" cy="954360"/>
          </a:xfrm>
        </p:spPr>
        <p:txBody>
          <a:bodyPr>
            <a:noAutofit/>
          </a:bodyPr>
          <a:lstStyle/>
          <a:p>
            <a:r>
              <a:rPr lang="en-GB" sz="3200" b="1" dirty="0" smtClean="0">
                <a:solidFill>
                  <a:schemeClr val="tx2"/>
                </a:solidFill>
              </a:rPr>
              <a:t>Air Quality – EFA’s </a:t>
            </a:r>
            <a:r>
              <a:rPr lang="en-US" sz="3200" b="1" dirty="0" smtClean="0">
                <a:solidFill>
                  <a:schemeClr val="tx2"/>
                </a:solidFill>
              </a:rPr>
              <a:t>priority</a:t>
            </a:r>
            <a:endParaRPr lang="nl-BE" sz="32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877" y="1772816"/>
            <a:ext cx="8229600" cy="223224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Clr>
                <a:srgbClr val="2E9AF3"/>
              </a:buClr>
              <a:buNone/>
            </a:pPr>
            <a:r>
              <a:rPr lang="de-CH" sz="2800" dirty="0" smtClean="0"/>
              <a:t>We advocate to improve air quality because: </a:t>
            </a:r>
          </a:p>
          <a:p>
            <a:pPr algn="just">
              <a:buClr>
                <a:srgbClr val="2E9AF3"/>
              </a:buClr>
              <a:buFont typeface="Symbol" pitchFamily="18" charset="2"/>
              <a:buChar char="-"/>
            </a:pPr>
            <a:r>
              <a:rPr lang="de-CH" sz="2800" dirty="0" smtClean="0"/>
              <a:t>Clean air can </a:t>
            </a:r>
            <a:r>
              <a:rPr lang="en-US" sz="2800" dirty="0" smtClean="0"/>
              <a:t>avoid </a:t>
            </a:r>
            <a:r>
              <a:rPr lang="en-US" sz="2800" dirty="0"/>
              <a:t>the onset of </a:t>
            </a:r>
            <a:r>
              <a:rPr lang="en-US" sz="2800" dirty="0" smtClean="0"/>
              <a:t>diseases and disease symptoms for asthma, allergy and COPD patients</a:t>
            </a:r>
          </a:p>
          <a:p>
            <a:pPr algn="just">
              <a:buClr>
                <a:srgbClr val="2E9AF3"/>
              </a:buClr>
              <a:buFont typeface="Symbol" pitchFamily="18" charset="2"/>
              <a:buChar char="-"/>
            </a:pPr>
            <a:r>
              <a:rPr lang="de-CH" sz="2800" dirty="0" smtClean="0"/>
              <a:t>Breathing </a:t>
            </a:r>
            <a:r>
              <a:rPr lang="de-CH" sz="2800" dirty="0"/>
              <a:t>is a prerequisite to life</a:t>
            </a:r>
          </a:p>
          <a:p>
            <a:pPr algn="just">
              <a:buClr>
                <a:srgbClr val="2E9AF3"/>
              </a:buClr>
              <a:buFont typeface="Symbol" pitchFamily="18" charset="2"/>
              <a:buChar char="-"/>
            </a:pPr>
            <a:r>
              <a:rPr lang="de-CH" sz="2800" dirty="0"/>
              <a:t>Access to clean air is a human right</a:t>
            </a:r>
          </a:p>
          <a:p>
            <a:pPr algn="just">
              <a:buClr>
                <a:srgbClr val="2E9AF3"/>
              </a:buClr>
              <a:buFont typeface="Symbol" pitchFamily="18" charset="2"/>
              <a:buChar char="-"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3528" y="4232075"/>
            <a:ext cx="6482443" cy="21581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buFont typeface="Arial" pitchFamily="34" charset="0"/>
              <a:buNone/>
            </a:pPr>
            <a:r>
              <a:rPr lang="en-US" sz="2600" i="1" dirty="0" smtClean="0"/>
              <a:t>“I would like the air to be cleaner, to make breathing easier, and I would like children with asthma to grow up to have a future without the problem of environmental pollution”</a:t>
            </a:r>
          </a:p>
          <a:p>
            <a:pPr marL="0" algn="just">
              <a:buFont typeface="Arial" pitchFamily="34" charset="0"/>
              <a:buNone/>
            </a:pPr>
            <a:endParaRPr lang="en-US" sz="2600" i="1" dirty="0" smtClean="0"/>
          </a:p>
          <a:p>
            <a:pPr marL="0" algn="just">
              <a:buFont typeface="Arial" pitchFamily="34" charset="0"/>
              <a:buNone/>
            </a:pPr>
            <a:r>
              <a:rPr lang="de-CH" sz="2600" dirty="0" smtClean="0"/>
              <a:t>[Soledad Alonso Mostaza, EFA Fighting for breath]</a:t>
            </a:r>
          </a:p>
          <a:p>
            <a:pPr algn="just">
              <a:buFont typeface="Arial" pitchFamily="34" charset="0"/>
              <a:buNone/>
            </a:pPr>
            <a:endParaRPr lang="de-CH" sz="1800" dirty="0" smtClean="0"/>
          </a:p>
        </p:txBody>
      </p:sp>
      <p:pic>
        <p:nvPicPr>
          <p:cNvPr id="6" name="Picture 5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010" y="4005064"/>
            <a:ext cx="1719309" cy="2649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44624"/>
            <a:ext cx="7283152" cy="1026368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Vulnerable groups affected by             air pollution</a:t>
            </a:r>
            <a:endParaRPr lang="nl-BE" sz="28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928" y="1445549"/>
            <a:ext cx="8496944" cy="9361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Air pollution affects everyone </a:t>
            </a:r>
          </a:p>
          <a:p>
            <a:pPr marL="0" indent="0">
              <a:buNone/>
            </a:pPr>
            <a:r>
              <a:rPr lang="en-US" sz="2200" dirty="0" smtClean="0"/>
              <a:t>but t</a:t>
            </a:r>
            <a:r>
              <a:rPr lang="en-GB" sz="2200" dirty="0" smtClean="0"/>
              <a:t>hose who are more sensitive to air pollutants are </a:t>
            </a:r>
            <a:r>
              <a:rPr lang="en-GB" sz="2200" dirty="0"/>
              <a:t>more </a:t>
            </a:r>
            <a:r>
              <a:rPr lang="en-GB" sz="2200" dirty="0" smtClean="0"/>
              <a:t>severely </a:t>
            </a:r>
            <a:r>
              <a:rPr lang="en-GB" sz="2200" dirty="0"/>
              <a:t>hit</a:t>
            </a:r>
            <a:r>
              <a:rPr lang="en-GB" sz="2200" dirty="0" smtClean="0"/>
              <a:t>.</a:t>
            </a:r>
            <a:endParaRPr lang="fr-BE" sz="2200" dirty="0" smtClean="0"/>
          </a:p>
          <a:p>
            <a:pPr lvl="1" algn="just">
              <a:buClr>
                <a:srgbClr val="2E9AF3"/>
              </a:buClr>
              <a:buFont typeface="Symbol" pitchFamily="18" charset="2"/>
              <a:buChar char="-"/>
            </a:pPr>
            <a:endParaRPr lang="en-US" sz="24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3708" y="2300888"/>
            <a:ext cx="5040560" cy="48965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4000"/>
              </a:lnSpc>
              <a:buNone/>
            </a:pPr>
            <a:r>
              <a:rPr lang="en-US" sz="2400" dirty="0" smtClean="0"/>
              <a:t>    Vulnerable groups to air pollution include:</a:t>
            </a:r>
          </a:p>
          <a:p>
            <a:pPr lvl="1" algn="just">
              <a:buClr>
                <a:srgbClr val="2E9AF3"/>
              </a:buClr>
              <a:buFont typeface="Symbol" pitchFamily="18" charset="2"/>
              <a:buChar char="-"/>
            </a:pPr>
            <a:r>
              <a:rPr lang="en-US" sz="2400" dirty="0" smtClean="0"/>
              <a:t>Elderly</a:t>
            </a:r>
          </a:p>
          <a:p>
            <a:pPr lvl="1" algn="just">
              <a:buClr>
                <a:srgbClr val="2E9AF3"/>
              </a:buClr>
              <a:buFont typeface="Symbol" pitchFamily="18" charset="2"/>
              <a:buChar char="-"/>
            </a:pPr>
            <a:r>
              <a:rPr lang="en-US" sz="2400" dirty="0" smtClean="0"/>
              <a:t>Children</a:t>
            </a:r>
          </a:p>
          <a:p>
            <a:pPr lvl="1" algn="just">
              <a:buClr>
                <a:srgbClr val="2E9AF3"/>
              </a:buClr>
              <a:buFont typeface="Symbol" pitchFamily="18" charset="2"/>
              <a:buChar char="-"/>
            </a:pPr>
            <a:r>
              <a:rPr lang="en-US" sz="2400" dirty="0" smtClean="0"/>
              <a:t>Pregnant women</a:t>
            </a:r>
          </a:p>
          <a:p>
            <a:pPr lvl="1" algn="just">
              <a:buClr>
                <a:srgbClr val="2E9AF3"/>
              </a:buClr>
              <a:buFont typeface="Symbol" pitchFamily="18" charset="2"/>
              <a:buChar char="-"/>
            </a:pPr>
            <a:r>
              <a:rPr lang="en-US" sz="2400" dirty="0" smtClean="0"/>
              <a:t>Chronic disease patients</a:t>
            </a:r>
            <a:r>
              <a:rPr lang="fr-BE" sz="2400" dirty="0" smtClean="0"/>
              <a:t>: </a:t>
            </a:r>
          </a:p>
          <a:p>
            <a:pPr marL="914400" lvl="2" indent="0" algn="just">
              <a:buClr>
                <a:srgbClr val="2E9AF3"/>
              </a:buClr>
              <a:buNone/>
            </a:pPr>
            <a:endParaRPr lang="de-CH" dirty="0" smtClean="0"/>
          </a:p>
          <a:p>
            <a:pPr lvl="2">
              <a:buClr>
                <a:srgbClr val="2E9AF3"/>
              </a:buClr>
              <a:buFont typeface="Calibri" pitchFamily="34" charset="0"/>
              <a:buChar char="→"/>
            </a:pPr>
            <a:r>
              <a:rPr lang="de-CH" dirty="0" smtClean="0"/>
              <a:t>People with asthma suffer more with higher pollution levels</a:t>
            </a:r>
          </a:p>
          <a:p>
            <a:pPr marL="914400" lvl="2" indent="0">
              <a:buClr>
                <a:srgbClr val="2E9AF3"/>
              </a:buClr>
              <a:buFont typeface="Arial" pitchFamily="34" charset="0"/>
              <a:buNone/>
            </a:pPr>
            <a:endParaRPr lang="de-CH" sz="2000" dirty="0" smtClean="0"/>
          </a:p>
          <a:p>
            <a:pPr lvl="2">
              <a:buClr>
                <a:srgbClr val="2E9AF3"/>
              </a:buClr>
              <a:buFont typeface="Calibri" pitchFamily="34" charset="0"/>
              <a:buChar char="→"/>
            </a:pPr>
            <a:r>
              <a:rPr lang="de-CH" dirty="0" smtClean="0"/>
              <a:t>COPD patients experience more exacerbations</a:t>
            </a:r>
          </a:p>
          <a:p>
            <a:pPr marL="914400" lvl="2" indent="0">
              <a:buClr>
                <a:srgbClr val="2E9AF3"/>
              </a:buClr>
              <a:buFont typeface="Arial" pitchFamily="34" charset="0"/>
              <a:buNone/>
            </a:pPr>
            <a:endParaRPr lang="de-CH" sz="2000" dirty="0" smtClean="0"/>
          </a:p>
          <a:p>
            <a:pPr lvl="2">
              <a:buClr>
                <a:srgbClr val="2E9AF3"/>
              </a:buClr>
              <a:buFont typeface="Calibri" pitchFamily="34" charset="0"/>
              <a:buChar char="→"/>
            </a:pPr>
            <a:r>
              <a:rPr lang="de-CH" dirty="0" smtClean="0"/>
              <a:t>Air pollution causes hearth attacks and strokes in cardiovascular patients</a:t>
            </a:r>
          </a:p>
          <a:p>
            <a:pPr marL="914400" lvl="2" indent="0">
              <a:buClr>
                <a:srgbClr val="2E9AF3"/>
              </a:buClr>
              <a:buFont typeface="Arial" pitchFamily="34" charset="0"/>
              <a:buNone/>
            </a:pPr>
            <a:endParaRPr lang="de-CH" sz="2000" dirty="0" smtClean="0"/>
          </a:p>
          <a:p>
            <a:pPr lvl="2">
              <a:buClr>
                <a:srgbClr val="2E9AF3"/>
              </a:buClr>
              <a:buFont typeface="Calibri" pitchFamily="34" charset="0"/>
              <a:buChar char="→"/>
            </a:pPr>
            <a:r>
              <a:rPr lang="de-CH" dirty="0" smtClean="0"/>
              <a:t>People living with diabetes affected by acute cardiovascular effects of pollution </a:t>
            </a:r>
            <a:endParaRPr lang="nl-BE" dirty="0" smtClean="0"/>
          </a:p>
          <a:p>
            <a:endParaRPr lang="en-GB" dirty="0"/>
          </a:p>
        </p:txBody>
      </p:sp>
      <p:sp>
        <p:nvSpPr>
          <p:cNvPr id="6" name="Cloud Callout 5"/>
          <p:cNvSpPr/>
          <p:nvPr/>
        </p:nvSpPr>
        <p:spPr>
          <a:xfrm>
            <a:off x="4860032" y="2300888"/>
            <a:ext cx="4283968" cy="3600400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solidFill>
                  <a:schemeClr val="tx2"/>
                </a:solidFill>
                <a:ea typeface="Calibri"/>
                <a:cs typeface="Times New Roman"/>
              </a:rPr>
              <a:t>87% of Europeans </a:t>
            </a:r>
            <a:r>
              <a:rPr lang="en-US" sz="2100" dirty="0" smtClean="0">
                <a:solidFill>
                  <a:schemeClr val="tx2"/>
                </a:solidFill>
                <a:ea typeface="Calibri"/>
                <a:cs typeface="Times New Roman"/>
              </a:rPr>
              <a:t>think respiratory diseases</a:t>
            </a:r>
            <a:r>
              <a:rPr lang="en-US" sz="2100" dirty="0" smtClean="0">
                <a:solidFill>
                  <a:schemeClr val="tx1"/>
                </a:solidFill>
                <a:ea typeface="Calibri"/>
                <a:cs typeface="Times New Roman"/>
              </a:rPr>
              <a:t>,</a:t>
            </a:r>
          </a:p>
          <a:p>
            <a:pPr algn="ctr"/>
            <a:r>
              <a:rPr lang="en-US" sz="2100" dirty="0" smtClean="0">
                <a:solidFill>
                  <a:schemeClr val="tx2"/>
                </a:solidFill>
                <a:ea typeface="Calibri"/>
                <a:cs typeface="Times New Roman"/>
              </a:rPr>
              <a:t>asthma </a:t>
            </a:r>
            <a:r>
              <a:rPr lang="en-US" sz="2100" dirty="0">
                <a:solidFill>
                  <a:schemeClr val="tx2"/>
                </a:solidFill>
                <a:ea typeface="Calibri"/>
                <a:cs typeface="Times New Roman"/>
              </a:rPr>
              <a:t>and allergy </a:t>
            </a:r>
            <a:endParaRPr lang="en-US" sz="2100" dirty="0" smtClean="0">
              <a:solidFill>
                <a:schemeClr val="tx2"/>
              </a:solidFill>
              <a:ea typeface="Calibri"/>
              <a:cs typeface="Times New Roman"/>
            </a:endParaRPr>
          </a:p>
          <a:p>
            <a:pPr algn="ctr"/>
            <a:r>
              <a:rPr lang="en-US" sz="2100" dirty="0" smtClean="0">
                <a:solidFill>
                  <a:srgbClr val="FF0000"/>
                </a:solidFill>
                <a:ea typeface="Calibri"/>
                <a:cs typeface="Times New Roman"/>
              </a:rPr>
              <a:t>are </a:t>
            </a:r>
            <a:r>
              <a:rPr lang="en-US" sz="2100" dirty="0">
                <a:solidFill>
                  <a:srgbClr val="FF0000"/>
                </a:solidFill>
                <a:ea typeface="Calibri"/>
                <a:cs typeface="Times New Roman"/>
              </a:rPr>
              <a:t>a serious problem </a:t>
            </a:r>
            <a:r>
              <a:rPr lang="en-US" sz="2100" dirty="0">
                <a:solidFill>
                  <a:schemeClr val="tx2"/>
                </a:solidFill>
                <a:ea typeface="Calibri"/>
                <a:cs typeface="Times New Roman"/>
              </a:rPr>
              <a:t>caused by air </a:t>
            </a:r>
            <a:r>
              <a:rPr lang="en-US" sz="2100" dirty="0" smtClean="0">
                <a:solidFill>
                  <a:schemeClr val="tx2"/>
                </a:solidFill>
                <a:ea typeface="Calibri"/>
                <a:cs typeface="Times New Roman"/>
              </a:rPr>
              <a:t>pollution 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ea typeface="Calibri"/>
                <a:cs typeface="Times New Roman"/>
              </a:rPr>
              <a:t>[</a:t>
            </a:r>
            <a:r>
              <a:rPr lang="en-US" sz="1600" dirty="0">
                <a:solidFill>
                  <a:schemeClr val="tx2"/>
                </a:solidFill>
                <a:ea typeface="Calibri"/>
                <a:cs typeface="Times New Roman"/>
              </a:rPr>
              <a:t>Eurobarometer </a:t>
            </a:r>
            <a:r>
              <a:rPr lang="en-US" sz="1600" dirty="0" smtClean="0">
                <a:solidFill>
                  <a:schemeClr val="tx2"/>
                </a:solidFill>
                <a:ea typeface="Calibri"/>
                <a:cs typeface="Times New Roman"/>
              </a:rPr>
              <a:t>2012]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441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355160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2800" dirty="0" smtClean="0"/>
              <a:t> </a:t>
            </a:r>
            <a:r>
              <a:rPr lang="en-US" sz="3200" b="1" dirty="0" smtClean="0">
                <a:solidFill>
                  <a:schemeClr val="tx2"/>
                </a:solidFill>
              </a:rPr>
              <a:t>Current communication on                  air pollution (EU legislation)</a:t>
            </a:r>
            <a:endParaRPr lang="nl-BE" sz="3200" dirty="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628800"/>
            <a:ext cx="8640960" cy="504056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4700" b="1" dirty="0" smtClean="0"/>
              <a:t>Lack of knowledge on air pollution risk increases vulnerability </a:t>
            </a:r>
            <a:endParaRPr lang="en-US" sz="4700" b="1" dirty="0"/>
          </a:p>
          <a:p>
            <a:pPr marL="0" indent="0">
              <a:buNone/>
            </a:pPr>
            <a:endParaRPr lang="en-US" sz="3800" dirty="0" smtClean="0"/>
          </a:p>
          <a:p>
            <a:r>
              <a:rPr lang="en-US" sz="4400" dirty="0" smtClean="0"/>
              <a:t>7th </a:t>
            </a:r>
            <a:r>
              <a:rPr lang="en-US" sz="4400" dirty="0"/>
              <a:t>Environment Action Programme </a:t>
            </a:r>
            <a:r>
              <a:rPr lang="en-US" sz="4400" dirty="0" smtClean="0"/>
              <a:t>objective</a:t>
            </a:r>
          </a:p>
          <a:p>
            <a:pPr marL="0" indent="0">
              <a:buNone/>
            </a:pPr>
            <a:endParaRPr lang="en-US" sz="3800" dirty="0" smtClean="0"/>
          </a:p>
          <a:p>
            <a:r>
              <a:rPr lang="en-US" sz="4400" dirty="0"/>
              <a:t>Ambient Air Quality Directive </a:t>
            </a:r>
            <a:r>
              <a:rPr lang="en-US" sz="4400" dirty="0" smtClean="0"/>
              <a:t>2008/50/EC: </a:t>
            </a:r>
            <a:endParaRPr lang="en-US" sz="4400" dirty="0"/>
          </a:p>
          <a:p>
            <a:pPr lvl="1"/>
            <a:r>
              <a:rPr lang="en-US" sz="3600" b="1" dirty="0" smtClean="0"/>
              <a:t>Inform </a:t>
            </a:r>
            <a:r>
              <a:rPr lang="en-US" sz="3600" dirty="0"/>
              <a:t>the public of the level of ground level </a:t>
            </a:r>
            <a:r>
              <a:rPr lang="en-US" sz="3600" dirty="0" smtClean="0"/>
              <a:t>air pollution, free of charge</a:t>
            </a:r>
          </a:p>
          <a:p>
            <a:pPr marL="457200" lvl="1" indent="0">
              <a:buNone/>
            </a:pPr>
            <a:endParaRPr lang="en-US" sz="2500" dirty="0" smtClean="0"/>
          </a:p>
          <a:p>
            <a:pPr lvl="1"/>
            <a:r>
              <a:rPr lang="en-US" sz="3600" dirty="0" smtClean="0"/>
              <a:t>I</a:t>
            </a:r>
            <a:r>
              <a:rPr lang="en-US" sz="3600" b="1" dirty="0" smtClean="0"/>
              <a:t>nformation must be </a:t>
            </a:r>
            <a:r>
              <a:rPr lang="en-US" sz="3600" b="1" dirty="0"/>
              <a:t>made available </a:t>
            </a:r>
            <a:r>
              <a:rPr lang="en-US" sz="3600" dirty="0" smtClean="0"/>
              <a:t>to </a:t>
            </a:r>
            <a:r>
              <a:rPr lang="en-US" sz="3600" dirty="0"/>
              <a:t>the </a:t>
            </a:r>
            <a:r>
              <a:rPr lang="en-US" sz="3600" dirty="0" smtClean="0"/>
              <a:t>public, including trans-boundary air pollution </a:t>
            </a:r>
          </a:p>
          <a:p>
            <a:pPr marL="457200" lvl="1" indent="0">
              <a:buNone/>
            </a:pPr>
            <a:endParaRPr lang="en-US" sz="2500" dirty="0" smtClean="0"/>
          </a:p>
          <a:p>
            <a:pPr lvl="1"/>
            <a:r>
              <a:rPr lang="en-US" sz="3600" dirty="0" smtClean="0"/>
              <a:t>Annex XVI, point 4 c), Public information on </a:t>
            </a:r>
            <a:r>
              <a:rPr lang="en-US" sz="3600" b="1" dirty="0" smtClean="0"/>
              <a:t>alerts and forecast </a:t>
            </a:r>
            <a:r>
              <a:rPr lang="en-US" sz="3600" dirty="0" smtClean="0"/>
              <a:t>should include: </a:t>
            </a:r>
          </a:p>
          <a:p>
            <a:pPr lvl="2"/>
            <a:r>
              <a:rPr lang="en-US" sz="3300" dirty="0" smtClean="0"/>
              <a:t>type </a:t>
            </a:r>
            <a:r>
              <a:rPr lang="en-US" sz="3300" dirty="0"/>
              <a:t>of </a:t>
            </a:r>
            <a:r>
              <a:rPr lang="en-US" sz="3300" dirty="0" smtClean="0"/>
              <a:t>population, </a:t>
            </a:r>
            <a:r>
              <a:rPr lang="en-US" sz="3300" dirty="0"/>
              <a:t>possible health effects and recommended </a:t>
            </a:r>
            <a:r>
              <a:rPr lang="en-US" sz="3300" dirty="0" err="1" smtClean="0"/>
              <a:t>behaviour</a:t>
            </a:r>
            <a:r>
              <a:rPr lang="en-US" sz="3300" dirty="0" smtClean="0"/>
              <a:t>:</a:t>
            </a:r>
          </a:p>
          <a:p>
            <a:pPr lvl="2"/>
            <a:r>
              <a:rPr lang="en-US" sz="3300" dirty="0" smtClean="0"/>
              <a:t>information </a:t>
            </a:r>
            <a:r>
              <a:rPr lang="en-US" sz="3300" dirty="0"/>
              <a:t>on </a:t>
            </a:r>
            <a:r>
              <a:rPr lang="en-US" sz="3300" dirty="0" smtClean="0"/>
              <a:t>risk groups,</a:t>
            </a:r>
          </a:p>
          <a:p>
            <a:pPr lvl="2"/>
            <a:r>
              <a:rPr lang="en-US" sz="3300" dirty="0" smtClean="0"/>
              <a:t>description </a:t>
            </a:r>
            <a:r>
              <a:rPr lang="en-US" sz="3300" dirty="0"/>
              <a:t>of likely </a:t>
            </a:r>
            <a:r>
              <a:rPr lang="en-US" sz="3300" dirty="0" smtClean="0"/>
              <a:t>symptoms,</a:t>
            </a:r>
          </a:p>
          <a:p>
            <a:pPr lvl="2"/>
            <a:r>
              <a:rPr lang="en-US" sz="3300" dirty="0" smtClean="0"/>
              <a:t>recommended </a:t>
            </a:r>
            <a:r>
              <a:rPr lang="en-US" sz="3300" dirty="0"/>
              <a:t>precautions to be </a:t>
            </a:r>
            <a:r>
              <a:rPr lang="en-US" sz="3300" dirty="0" smtClean="0"/>
              <a:t>taken,</a:t>
            </a:r>
          </a:p>
          <a:p>
            <a:pPr lvl="2"/>
            <a:r>
              <a:rPr lang="en-US" sz="3300" dirty="0" smtClean="0"/>
              <a:t>where </a:t>
            </a:r>
            <a:r>
              <a:rPr lang="en-US" sz="3300" dirty="0"/>
              <a:t>to find further </a:t>
            </a:r>
            <a:r>
              <a:rPr lang="en-US" sz="3300" dirty="0" smtClean="0"/>
              <a:t>information</a:t>
            </a:r>
            <a:r>
              <a:rPr lang="en-US" sz="33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355160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EFA principles to communicate </a:t>
            </a:r>
            <a:br>
              <a:rPr lang="en-US" sz="2800" b="1" dirty="0" smtClean="0">
                <a:solidFill>
                  <a:schemeClr val="tx2"/>
                </a:solidFill>
              </a:rPr>
            </a:br>
            <a:r>
              <a:rPr lang="en-US" sz="2800" b="1" dirty="0" smtClean="0">
                <a:solidFill>
                  <a:schemeClr val="tx2"/>
                </a:solidFill>
              </a:rPr>
              <a:t>risks on air pollution</a:t>
            </a:r>
            <a:endParaRPr lang="nl-BE" sz="2800" dirty="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9208" y="16288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dirty="0" smtClean="0"/>
              <a:t>Availability of information </a:t>
            </a:r>
          </a:p>
          <a:p>
            <a:pPr marL="0" indent="0" algn="ctr">
              <a:buNone/>
            </a:pPr>
            <a:r>
              <a:rPr lang="en-US" sz="2800" b="1" dirty="0" smtClean="0"/>
              <a:t>is a step to increase knowledge 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S</a:t>
            </a:r>
            <a:r>
              <a:rPr lang="en-US" sz="2800" dirty="0" smtClean="0"/>
              <a:t>uggested EFA principles when communicating risks to vulnerable groups and the general public are: </a:t>
            </a:r>
          </a:p>
          <a:p>
            <a:pPr marL="0" indent="0">
              <a:buNone/>
            </a:pPr>
            <a:endParaRPr lang="en-US" sz="2800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Transparency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Accessibility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Tailored messages</a:t>
            </a:r>
            <a:r>
              <a:rPr lang="en-US" sz="2600" dirty="0" smtClean="0"/>
              <a:t> 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7202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355160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2800" dirty="0" smtClean="0"/>
              <a:t> </a:t>
            </a:r>
            <a:r>
              <a:rPr lang="en-US" sz="3200" b="1" dirty="0">
                <a:solidFill>
                  <a:schemeClr val="tx2"/>
                </a:solidFill>
              </a:rPr>
              <a:t>Communication principles: </a:t>
            </a:r>
            <a:r>
              <a:rPr lang="en-US" sz="3200" b="1" dirty="0" smtClean="0">
                <a:solidFill>
                  <a:schemeClr val="tx2"/>
                </a:solidFill>
              </a:rPr>
              <a:t>transparency</a:t>
            </a:r>
            <a:r>
              <a:rPr lang="en-US" sz="3200" b="1" dirty="0">
                <a:solidFill>
                  <a:schemeClr val="tx2"/>
                </a:solidFill>
              </a:rPr>
              <a:t>	</a:t>
            </a:r>
            <a:endParaRPr lang="nl-BE" sz="32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61436"/>
            <a:ext cx="6060819" cy="4712287"/>
          </a:xfrm>
          <a:prstGeom prst="rect">
            <a:avLst/>
          </a:prstGeom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228878" y="1872022"/>
            <a:ext cx="2768438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3600" dirty="0" smtClean="0"/>
              <a:t>Available 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≠</a:t>
            </a:r>
          </a:p>
          <a:p>
            <a:pPr marL="0" indent="0" algn="ctr">
              <a:buNone/>
            </a:pPr>
            <a:r>
              <a:rPr lang="en-US" sz="3600" dirty="0" smtClean="0"/>
              <a:t>Transparent</a:t>
            </a:r>
            <a:endParaRPr lang="en-US" sz="3600" dirty="0"/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1819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3648" y="0"/>
            <a:ext cx="7355160" cy="1143000"/>
          </a:xfrm>
        </p:spPr>
        <p:txBody>
          <a:bodyPr>
            <a:noAutofit/>
          </a:bodyPr>
          <a:lstStyle/>
          <a:p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en-US" sz="3200" dirty="0" smtClean="0"/>
              <a:t> </a:t>
            </a:r>
            <a:r>
              <a:rPr lang="en-US" sz="3200" b="1" dirty="0">
                <a:solidFill>
                  <a:schemeClr val="tx2"/>
                </a:solidFill>
              </a:rPr>
              <a:t>Communication principles: </a:t>
            </a:r>
            <a:r>
              <a:rPr lang="en-US" sz="3200" b="1" dirty="0" smtClean="0">
                <a:solidFill>
                  <a:schemeClr val="tx2"/>
                </a:solidFill>
              </a:rPr>
              <a:t>transparency</a:t>
            </a:r>
            <a:r>
              <a:rPr lang="en-US" sz="2800" b="1" dirty="0"/>
              <a:t>	</a:t>
            </a:r>
            <a:endParaRPr lang="nl-BE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Available </a:t>
            </a:r>
            <a:r>
              <a:rPr lang="en-US" dirty="0">
                <a:solidFill>
                  <a:srgbClr val="FF0000"/>
                </a:solidFill>
              </a:rPr>
              <a:t>≠</a:t>
            </a:r>
            <a:r>
              <a:rPr lang="en-US" dirty="0" smtClean="0"/>
              <a:t> transparent</a:t>
            </a:r>
          </a:p>
          <a:p>
            <a:pPr marL="0" indent="0" algn="ctr">
              <a:buNone/>
            </a:pPr>
            <a:endParaRPr lang="en-US" sz="1400" dirty="0" smtClean="0"/>
          </a:p>
          <a:p>
            <a:pPr marL="514350" indent="-514350" algn="just">
              <a:buClr>
                <a:srgbClr val="3E98F3"/>
              </a:buClr>
              <a:buFont typeface="+mj-lt"/>
              <a:buAutoNum type="romanUcPeriod"/>
            </a:pPr>
            <a:r>
              <a:rPr lang="en-US" sz="2800" b="1" dirty="0" smtClean="0"/>
              <a:t>Right </a:t>
            </a:r>
            <a:r>
              <a:rPr lang="en-US" sz="2800" b="1" dirty="0"/>
              <a:t>to </a:t>
            </a:r>
            <a:r>
              <a:rPr lang="en-US" sz="2800" b="1" dirty="0" smtClean="0"/>
              <a:t>information is ensured: </a:t>
            </a:r>
            <a:r>
              <a:rPr lang="de-CH" sz="2200" dirty="0" smtClean="0"/>
              <a:t>«no level </a:t>
            </a:r>
            <a:r>
              <a:rPr lang="de-CH" sz="2200" dirty="0"/>
              <a:t>of air pollution is </a:t>
            </a:r>
            <a:r>
              <a:rPr lang="de-CH" sz="2200" dirty="0" smtClean="0"/>
              <a:t>safe» should be the starting point to re</a:t>
            </a:r>
            <a:r>
              <a:rPr lang="en-US" sz="2200" dirty="0" smtClean="0"/>
              <a:t>duce </a:t>
            </a:r>
            <a:r>
              <a:rPr lang="en-US" sz="2200" dirty="0"/>
              <a:t>vulnerability </a:t>
            </a:r>
            <a:endParaRPr lang="en-US" sz="2200" dirty="0" smtClean="0"/>
          </a:p>
          <a:p>
            <a:pPr marL="514350" indent="-514350" algn="just">
              <a:buClr>
                <a:srgbClr val="3E98F3"/>
              </a:buClr>
              <a:buFont typeface="+mj-lt"/>
              <a:buAutoNum type="romanUcPeriod"/>
            </a:pPr>
            <a:r>
              <a:rPr lang="en-US" sz="2800" b="1" dirty="0" smtClean="0"/>
              <a:t>Accountability is promoted: </a:t>
            </a:r>
            <a:r>
              <a:rPr lang="en-US" sz="2200" dirty="0" smtClean="0"/>
              <a:t>share newest evidence, promote measures to improve air quality, </a:t>
            </a:r>
            <a:r>
              <a:rPr lang="de-CH" sz="2200" dirty="0" smtClean="0"/>
              <a:t>respect legislations</a:t>
            </a:r>
            <a:endParaRPr lang="en-US" sz="2200" dirty="0"/>
          </a:p>
          <a:p>
            <a:pPr marL="514350" indent="-514350" algn="just">
              <a:buClr>
                <a:srgbClr val="3E98F3"/>
              </a:buClr>
              <a:buFont typeface="+mj-lt"/>
              <a:buAutoNum type="romanUcPeriod"/>
            </a:pPr>
            <a:r>
              <a:rPr lang="en-US" sz="2800" b="1" dirty="0" smtClean="0"/>
              <a:t>There is a plan and it is at reach</a:t>
            </a:r>
            <a:r>
              <a:rPr lang="en-US" sz="2800" dirty="0" smtClean="0"/>
              <a:t>: </a:t>
            </a:r>
            <a:r>
              <a:rPr lang="en-US" sz="2200" dirty="0"/>
              <a:t>define alert system, prevention/avoidance method,  measurement of pollutants levels</a:t>
            </a:r>
          </a:p>
          <a:p>
            <a:pPr marL="514350" indent="-514350" algn="just">
              <a:buClr>
                <a:srgbClr val="3E98F3"/>
              </a:buClr>
              <a:buFont typeface="+mj-lt"/>
              <a:buAutoNum type="romanUcPeriod"/>
            </a:pPr>
            <a:r>
              <a:rPr lang="en-US" sz="2800" b="1" dirty="0" smtClean="0"/>
              <a:t>Type of message is defined</a:t>
            </a:r>
            <a:r>
              <a:rPr lang="en-US" sz="2800" dirty="0" smtClean="0"/>
              <a:t>: </a:t>
            </a:r>
            <a:r>
              <a:rPr lang="en-US" sz="2200" dirty="0" smtClean="0"/>
              <a:t>frame messages, differentiate advice from warning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7372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1386</TotalTime>
  <Words>1163</Words>
  <Application>Microsoft Office PowerPoint</Application>
  <PresentationFormat>On-screen Show (4:3)</PresentationFormat>
  <Paragraphs>251</Paragraphs>
  <Slides>26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Georgia</vt:lpstr>
      <vt:lpstr>Symbol</vt:lpstr>
      <vt:lpstr>Times New Roman</vt:lpstr>
      <vt:lpstr>Wingdings</vt:lpstr>
      <vt:lpstr>Office Theme</vt:lpstr>
      <vt:lpstr>  Communicating the risks of air pollution to vulnerable groups </vt:lpstr>
      <vt:lpstr>Who is EFA</vt:lpstr>
      <vt:lpstr>EFA´s mission</vt:lpstr>
      <vt:lpstr>Air Quality – EFA’s priority</vt:lpstr>
      <vt:lpstr>  Vulnerable groups affected by             air pollution</vt:lpstr>
      <vt:lpstr>  Current communication on                  air pollution (EU legislation)</vt:lpstr>
      <vt:lpstr>  EFA principles to communicate  risks on air pollution</vt:lpstr>
      <vt:lpstr>  Communication principles: transparency </vt:lpstr>
      <vt:lpstr>  Communication principles: transparency </vt:lpstr>
      <vt:lpstr>  Communication principles:   accessibility </vt:lpstr>
      <vt:lpstr>  Communication principles:   accessibility </vt:lpstr>
      <vt:lpstr>  Communication principles:         tailored messages</vt:lpstr>
      <vt:lpstr>  Communication principles:         tailored messages </vt:lpstr>
      <vt:lpstr>PowerPoint Presentation</vt:lpstr>
      <vt:lpstr>  How is EFA communicating  air pollution risks to health and actions?</vt:lpstr>
      <vt:lpstr>  How is EFA communicating  air pollution risks to health?</vt:lpstr>
      <vt:lpstr>  How is EFA communicating  air pollution risks to health?</vt:lpstr>
      <vt:lpstr>  EFA example:  Advocacy on pollen monitoring</vt:lpstr>
      <vt:lpstr>PowerPoint Presentation</vt:lpstr>
      <vt:lpstr>  Asthma Society of Ireland:         Smoky Coal campaign</vt:lpstr>
      <vt:lpstr>  Polish asthma, allergy, COPD  patients’ association:  Annual spirometry days</vt:lpstr>
      <vt:lpstr>  Longfonds:  patients can measure air quality</vt:lpstr>
      <vt:lpstr>  Asthma UK: targeting the general public</vt:lpstr>
      <vt:lpstr>  Conclusion</vt:lpstr>
      <vt:lpstr>  Annex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Presentation</dc:title>
  <dc:creator>George Koukoulakis</dc:creator>
  <cp:lastModifiedBy>Isabel Proaño</cp:lastModifiedBy>
  <cp:revision>100</cp:revision>
  <dcterms:created xsi:type="dcterms:W3CDTF">2013-05-17T13:43:46Z</dcterms:created>
  <dcterms:modified xsi:type="dcterms:W3CDTF">2015-04-17T14:49:25Z</dcterms:modified>
</cp:coreProperties>
</file>