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64" r:id="rId3"/>
    <p:sldId id="271" r:id="rId4"/>
    <p:sldId id="259" r:id="rId5"/>
    <p:sldId id="270" r:id="rId6"/>
    <p:sldId id="268" r:id="rId7"/>
    <p:sldId id="263" r:id="rId8"/>
    <p:sldId id="265" r:id="rId9"/>
    <p:sldId id="260" r:id="rId10"/>
    <p:sldId id="267" r:id="rId11"/>
    <p:sldId id="25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85" d="100"/>
          <a:sy n="85" d="100"/>
        </p:scale>
        <p:origin x="-1304" y="-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Pre-intervention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Hospitalization days</c:v>
                </c:pt>
                <c:pt idx="1">
                  <c:v>ER visits</c:v>
                </c:pt>
                <c:pt idx="2">
                  <c:v>Lost work/school days</c:v>
                </c:pt>
                <c:pt idx="3">
                  <c:v>Days systemic corticosteroids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3.0</c:v>
                </c:pt>
                <c:pt idx="1">
                  <c:v>6.0</c:v>
                </c:pt>
                <c:pt idx="2">
                  <c:v>22.6</c:v>
                </c:pt>
                <c:pt idx="3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Post-intervention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Hospitalization days</c:v>
                </c:pt>
                <c:pt idx="1">
                  <c:v>ER visits</c:v>
                </c:pt>
                <c:pt idx="2">
                  <c:v>Lost work/school days</c:v>
                </c:pt>
                <c:pt idx="3">
                  <c:v>Days systemic corticosteroids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0.5</c:v>
                </c:pt>
                <c:pt idx="1">
                  <c:v>1.0</c:v>
                </c:pt>
                <c:pt idx="2">
                  <c:v>0.8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1140824"/>
        <c:axId val="2072349752"/>
        <c:axId val="0"/>
      </c:bar3DChart>
      <c:catAx>
        <c:axId val="2041140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2349752"/>
        <c:crosses val="autoZero"/>
        <c:auto val="1"/>
        <c:lblAlgn val="ctr"/>
        <c:lblOffset val="100"/>
        <c:noMultiLvlLbl val="0"/>
      </c:catAx>
      <c:valAx>
        <c:axId val="2072349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1140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765D-8C08-BE4E-8913-704170249A0D}" type="datetimeFigureOut">
              <a:rPr lang="es-ES_tradnl" smtClean="0"/>
              <a:t>16/4/18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4A8DD-B381-5540-AACE-9E3213CA393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658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fld id="{0CFC6D95-D1C3-E24F-B67C-89C21DD31313}" type="slidenum">
              <a:rPr lang="es-ES" sz="1200">
                <a:latin typeface="Calibri" charset="0"/>
              </a:rPr>
              <a:pPr/>
              <a:t>3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3" y="0"/>
            <a:ext cx="5143500" cy="5143500"/>
          </a:xfrm>
          <a:prstGeom prst="flowChartDelay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0"/>
            <a:ext cx="9144000" cy="11315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"/>
            <a:ext cx="1219202" cy="1131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7974"/>
            <a:ext cx="2370237" cy="5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43958"/>
            <a:ext cx="2733699" cy="699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9902"/>
            <a:ext cx="1403648" cy="11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8064" y="1563638"/>
            <a:ext cx="3816424" cy="21758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a typeface="맑은 고딕"/>
              </a:rPr>
              <a:t>Asthma </a:t>
            </a:r>
            <a:r>
              <a:rPr lang="en-US" sz="2800" b="1" dirty="0">
                <a:solidFill>
                  <a:srgbClr val="C00000"/>
                </a:solidFill>
                <a:ea typeface="맑은 고딕"/>
              </a:rPr>
              <a:t>expert </a:t>
            </a:r>
            <a:r>
              <a:rPr lang="en-US" sz="2800" b="1" dirty="0" smtClean="0">
                <a:solidFill>
                  <a:srgbClr val="C00000"/>
                </a:solidFill>
                <a:ea typeface="맑은 고딕"/>
              </a:rPr>
              <a:t>patient online training</a:t>
            </a:r>
            <a:r>
              <a:rPr lang="en-US" sz="2800" b="1" dirty="0">
                <a:solidFill>
                  <a:srgbClr val="C00000"/>
                </a:solidFill>
                <a:ea typeface="맑은 고딕"/>
              </a:rPr>
              <a:t/>
            </a:r>
            <a:br>
              <a:rPr lang="en-US" sz="2800" b="1" dirty="0">
                <a:solidFill>
                  <a:srgbClr val="C00000"/>
                </a:solidFill>
                <a:ea typeface="맑은 고딕"/>
              </a:rPr>
            </a:br>
            <a:r>
              <a:rPr lang="en-US" sz="2000" b="1" dirty="0" smtClean="0">
                <a:solidFill>
                  <a:srgbClr val="C00000"/>
                </a:solidFill>
                <a:ea typeface="맑은 고딕"/>
              </a:rPr>
              <a:t>(</a:t>
            </a:r>
            <a:r>
              <a:rPr lang="en-US" sz="2000" b="1" dirty="0">
                <a:solidFill>
                  <a:srgbClr val="C00000"/>
                </a:solidFill>
                <a:ea typeface="맑은 고딕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ea typeface="맑은 고딕"/>
              </a:rPr>
              <a:t>ducational asthma</a:t>
            </a:r>
            <a:br>
              <a:rPr lang="en-US" sz="2000" b="1" dirty="0" smtClean="0">
                <a:solidFill>
                  <a:srgbClr val="C00000"/>
                </a:solidFill>
                <a:ea typeface="맑은 고딕"/>
              </a:rPr>
            </a:br>
            <a:r>
              <a:rPr lang="en-US" sz="2000" b="1" dirty="0" smtClean="0">
                <a:solidFill>
                  <a:srgbClr val="C00000"/>
                </a:solidFill>
                <a:ea typeface="맑은 고딕"/>
              </a:rPr>
              <a:t>management course) </a:t>
            </a:r>
            <a:endParaRPr lang="en-US" sz="2000" b="1" dirty="0">
              <a:solidFill>
                <a:srgbClr val="C00000"/>
              </a:solidFill>
              <a:ea typeface="맑은 고딕"/>
            </a:endParaRPr>
          </a:p>
        </p:txBody>
      </p:sp>
      <p:pic>
        <p:nvPicPr>
          <p:cNvPr id="4" name="Imagen 1" descr="Nuevo Logo FENA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827905"/>
            <a:ext cx="2470055" cy="80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05695"/>
            <a:ext cx="801241" cy="8012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7009"/>
            <a:ext cx="1160152" cy="147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064" y="3651870"/>
            <a:ext cx="3731839" cy="1335741"/>
          </a:xfr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Javier Contreras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ALLERGY DEPARTMENT</a:t>
            </a:r>
            <a:endParaRPr lang="es-ES" sz="2000" b="1" dirty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Hospital Universitario La Paz</a:t>
            </a:r>
          </a:p>
        </p:txBody>
      </p:sp>
    </p:spTree>
    <p:extLst>
      <p:ext uri="{BB962C8B-B14F-4D97-AF65-F5344CB8AC3E}">
        <p14:creationId xmlns:p14="http://schemas.microsoft.com/office/powerpoint/2010/main" val="29377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Trating asthm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66" r="-41066"/>
          <a:stretch>
            <a:fillRect/>
          </a:stretch>
        </p:blipFill>
        <p:spPr>
          <a:xfrm>
            <a:off x="-3852936" y="-92546"/>
            <a:ext cx="16849872" cy="5236046"/>
          </a:xfrm>
        </p:spPr>
      </p:pic>
    </p:spTree>
    <p:extLst>
      <p:ext uri="{BB962C8B-B14F-4D97-AF65-F5344CB8AC3E}">
        <p14:creationId xmlns:p14="http://schemas.microsoft.com/office/powerpoint/2010/main" val="87153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smtClean="0">
                <a:solidFill>
                  <a:srgbClr val="C00000"/>
                </a:solidFill>
                <a:ea typeface="맑은 고딕"/>
              </a:rPr>
              <a:t>CONCLUSIONS</a:t>
            </a:r>
            <a:endParaRPr lang="es-ES" sz="40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1128142"/>
            <a:ext cx="8229600" cy="3531840"/>
          </a:xfrm>
        </p:spPr>
        <p:txBody>
          <a:bodyPr>
            <a:noAutofit/>
          </a:bodyPr>
          <a:lstStyle/>
          <a:p>
            <a:r>
              <a:rPr lang="es-ES" sz="2400" dirty="0" err="1">
                <a:solidFill>
                  <a:srgbClr val="000090"/>
                </a:solidFill>
              </a:rPr>
              <a:t>E</a:t>
            </a:r>
            <a:r>
              <a:rPr lang="es-ES" sz="2400" dirty="0" err="1" smtClean="0">
                <a:solidFill>
                  <a:srgbClr val="000090"/>
                </a:solidFill>
              </a:rPr>
              <a:t>ducational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>
                <a:solidFill>
                  <a:srgbClr val="000090"/>
                </a:solidFill>
              </a:rPr>
              <a:t>management</a:t>
            </a:r>
            <a:r>
              <a:rPr lang="es-ES" sz="2400" dirty="0">
                <a:solidFill>
                  <a:srgbClr val="000090"/>
                </a:solidFill>
              </a:rPr>
              <a:t>  </a:t>
            </a:r>
            <a:r>
              <a:rPr lang="es-ES" sz="2400" dirty="0" err="1" smtClean="0">
                <a:solidFill>
                  <a:srgbClr val="000090"/>
                </a:solidFill>
              </a:rPr>
              <a:t>programmeS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smtClean="0">
                <a:solidFill>
                  <a:srgbClr val="000090"/>
                </a:solidFill>
              </a:rPr>
              <a:t>for asthma </a:t>
            </a:r>
            <a:r>
              <a:rPr lang="es-ES" sz="2400" dirty="0" err="1" smtClean="0">
                <a:solidFill>
                  <a:srgbClr val="000090"/>
                </a:solidFill>
              </a:rPr>
              <a:t>expert</a:t>
            </a:r>
            <a:r>
              <a:rPr lang="es-ES" sz="2400" dirty="0" smtClean="0">
                <a:solidFill>
                  <a:srgbClr val="000090"/>
                </a:solidFill>
              </a:rPr>
              <a:t> patients </a:t>
            </a:r>
            <a:r>
              <a:rPr lang="es-ES" sz="2400" dirty="0" err="1" smtClean="0">
                <a:solidFill>
                  <a:srgbClr val="000090"/>
                </a:solidFill>
              </a:rPr>
              <a:t>should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significantly</a:t>
            </a:r>
            <a:r>
              <a:rPr lang="es-ES" sz="2400" dirty="0" smtClean="0">
                <a:solidFill>
                  <a:srgbClr val="000090"/>
                </a:solidFill>
              </a:rPr>
              <a:t> reduce: </a:t>
            </a:r>
          </a:p>
          <a:p>
            <a:pPr lvl="1"/>
            <a:r>
              <a:rPr lang="es-ES" sz="1800" dirty="0" err="1" smtClean="0">
                <a:solidFill>
                  <a:srgbClr val="000090"/>
                </a:solidFill>
              </a:rPr>
              <a:t>hospitalizations</a:t>
            </a:r>
            <a:r>
              <a:rPr lang="es-ES" sz="1800" dirty="0" smtClean="0">
                <a:solidFill>
                  <a:srgbClr val="000090"/>
                </a:solidFill>
              </a:rPr>
              <a:t> and ER </a:t>
            </a:r>
            <a:r>
              <a:rPr lang="es-ES" sz="1800" dirty="0" err="1" smtClean="0">
                <a:solidFill>
                  <a:srgbClr val="000090"/>
                </a:solidFill>
              </a:rPr>
              <a:t>visits</a:t>
            </a:r>
            <a:r>
              <a:rPr lang="es-ES" sz="1800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s-ES" sz="1800" dirty="0" err="1" smtClean="0">
                <a:solidFill>
                  <a:srgbClr val="000090"/>
                </a:solidFill>
              </a:rPr>
              <a:t>lost</a:t>
            </a:r>
            <a:r>
              <a:rPr lang="es-ES" sz="1800" dirty="0" smtClean="0">
                <a:solidFill>
                  <a:srgbClr val="000090"/>
                </a:solidFill>
              </a:rPr>
              <a:t> </a:t>
            </a:r>
            <a:r>
              <a:rPr lang="es-ES" sz="1800" dirty="0" err="1" smtClean="0">
                <a:solidFill>
                  <a:srgbClr val="000090"/>
                </a:solidFill>
              </a:rPr>
              <a:t>school</a:t>
            </a:r>
            <a:r>
              <a:rPr lang="es-ES" sz="1800" dirty="0" smtClean="0">
                <a:solidFill>
                  <a:srgbClr val="000090"/>
                </a:solidFill>
              </a:rPr>
              <a:t>/</a:t>
            </a:r>
            <a:r>
              <a:rPr lang="es-ES" sz="1800" dirty="0" err="1" smtClean="0">
                <a:solidFill>
                  <a:srgbClr val="000090"/>
                </a:solidFill>
              </a:rPr>
              <a:t>works</a:t>
            </a:r>
            <a:r>
              <a:rPr lang="es-ES" sz="1800" dirty="0" smtClean="0">
                <a:solidFill>
                  <a:srgbClr val="000090"/>
                </a:solidFill>
              </a:rPr>
              <a:t> </a:t>
            </a:r>
            <a:r>
              <a:rPr lang="es-ES" sz="1800" dirty="0" err="1">
                <a:solidFill>
                  <a:srgbClr val="000090"/>
                </a:solidFill>
              </a:rPr>
              <a:t>days</a:t>
            </a:r>
            <a:r>
              <a:rPr lang="es-ES" sz="1800" dirty="0">
                <a:solidFill>
                  <a:srgbClr val="000090"/>
                </a:solidFill>
              </a:rPr>
              <a:t> </a:t>
            </a:r>
            <a:endParaRPr lang="es-ES" sz="1800" dirty="0" smtClean="0">
              <a:solidFill>
                <a:srgbClr val="000090"/>
              </a:solidFill>
            </a:endParaRPr>
          </a:p>
          <a:p>
            <a:pPr lvl="1"/>
            <a:r>
              <a:rPr lang="es-ES" sz="1800" dirty="0" err="1" smtClean="0">
                <a:solidFill>
                  <a:srgbClr val="000090"/>
                </a:solidFill>
              </a:rPr>
              <a:t>days</a:t>
            </a:r>
            <a:r>
              <a:rPr lang="es-ES" sz="1800" dirty="0" smtClean="0">
                <a:solidFill>
                  <a:srgbClr val="000090"/>
                </a:solidFill>
              </a:rPr>
              <a:t> </a:t>
            </a:r>
            <a:r>
              <a:rPr lang="es-ES" sz="1800" dirty="0">
                <a:solidFill>
                  <a:srgbClr val="000090"/>
                </a:solidFill>
              </a:rPr>
              <a:t>of </a:t>
            </a:r>
            <a:r>
              <a:rPr lang="es-ES" sz="1800" dirty="0" err="1">
                <a:solidFill>
                  <a:srgbClr val="000090"/>
                </a:solidFill>
              </a:rPr>
              <a:t>systemic</a:t>
            </a:r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err="1">
                <a:solidFill>
                  <a:srgbClr val="000090"/>
                </a:solidFill>
              </a:rPr>
              <a:t>corticosteroid</a:t>
            </a:r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err="1" smtClean="0">
                <a:solidFill>
                  <a:srgbClr val="000090"/>
                </a:solidFill>
              </a:rPr>
              <a:t>treatment</a:t>
            </a:r>
            <a:endParaRPr lang="es-ES" sz="1800" dirty="0" smtClean="0">
              <a:solidFill>
                <a:srgbClr val="000090"/>
              </a:solidFill>
            </a:endParaRPr>
          </a:p>
          <a:p>
            <a:pPr lvl="1"/>
            <a:r>
              <a:rPr lang="es-ES" sz="1800" dirty="0" smtClean="0">
                <a:solidFill>
                  <a:srgbClr val="000090"/>
                </a:solidFill>
              </a:rPr>
              <a:t>Health expenses</a:t>
            </a:r>
          </a:p>
          <a:p>
            <a:r>
              <a:rPr lang="es-ES" sz="2400" dirty="0" smtClean="0">
                <a:solidFill>
                  <a:srgbClr val="000090"/>
                </a:solidFill>
              </a:rPr>
              <a:t>And </a:t>
            </a:r>
            <a:r>
              <a:rPr lang="es-ES" sz="2400" dirty="0" err="1" smtClean="0">
                <a:solidFill>
                  <a:srgbClr val="000090"/>
                </a:solidFill>
              </a:rPr>
              <a:t>should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increase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>
                <a:solidFill>
                  <a:srgbClr val="000090"/>
                </a:solidFill>
              </a:rPr>
              <a:t>q</a:t>
            </a:r>
            <a:r>
              <a:rPr lang="es-ES" sz="2400" dirty="0" smtClean="0">
                <a:solidFill>
                  <a:srgbClr val="000090"/>
                </a:solidFill>
              </a:rPr>
              <a:t>uality of </a:t>
            </a:r>
            <a:r>
              <a:rPr lang="es-ES" sz="2400" dirty="0" err="1" smtClean="0">
                <a:solidFill>
                  <a:srgbClr val="000090"/>
                </a:solidFill>
              </a:rPr>
              <a:t>life</a:t>
            </a:r>
            <a:r>
              <a:rPr lang="es-ES" sz="2400" dirty="0">
                <a:solidFill>
                  <a:srgbClr val="000090"/>
                </a:solidFill>
              </a:rPr>
              <a:t> </a:t>
            </a:r>
            <a:r>
              <a:rPr lang="es-ES" sz="2400" dirty="0" smtClean="0">
                <a:solidFill>
                  <a:srgbClr val="000090"/>
                </a:solidFill>
              </a:rPr>
              <a:t>of </a:t>
            </a:r>
            <a:r>
              <a:rPr lang="es-ES" sz="2400" dirty="0" err="1" smtClean="0">
                <a:solidFill>
                  <a:srgbClr val="000090"/>
                </a:solidFill>
              </a:rPr>
              <a:t>children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or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adults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with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smtClean="0">
                <a:solidFill>
                  <a:srgbClr val="000090"/>
                </a:solidFill>
              </a:rPr>
              <a:t>asthma</a:t>
            </a:r>
          </a:p>
          <a:p>
            <a:r>
              <a:rPr lang="es-ES" sz="2400" dirty="0" smtClean="0">
                <a:solidFill>
                  <a:srgbClr val="000090"/>
                </a:solidFill>
              </a:rPr>
              <a:t>Internet </a:t>
            </a:r>
            <a:r>
              <a:rPr lang="es-ES" sz="2400" dirty="0" err="1" smtClean="0">
                <a:solidFill>
                  <a:srgbClr val="000090"/>
                </a:solidFill>
              </a:rPr>
              <a:t>give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us</a:t>
            </a:r>
            <a:r>
              <a:rPr lang="es-ES" sz="2400" dirty="0" smtClean="0">
                <a:solidFill>
                  <a:srgbClr val="000090"/>
                </a:solidFill>
              </a:rPr>
              <a:t> new chances </a:t>
            </a:r>
            <a:r>
              <a:rPr lang="es-ES" sz="2400" dirty="0" err="1" smtClean="0">
                <a:solidFill>
                  <a:srgbClr val="000090"/>
                </a:solidFill>
              </a:rPr>
              <a:t>to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improve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health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education</a:t>
            </a:r>
            <a:endParaRPr lang="es-ES" sz="2400" dirty="0">
              <a:solidFill>
                <a:srgbClr val="000090"/>
              </a:solidFill>
            </a:endParaRPr>
          </a:p>
        </p:txBody>
      </p:sp>
      <p:pic>
        <p:nvPicPr>
          <p:cNvPr id="9" name="Imagen 1" descr="Nuevo Logo FENA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445025"/>
            <a:ext cx="2124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44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2061"/>
          </a:xfrm>
        </p:spPr>
      </p:pic>
    </p:spTree>
    <p:extLst>
      <p:ext uri="{BB962C8B-B14F-4D97-AF65-F5344CB8AC3E}">
        <p14:creationId xmlns:p14="http://schemas.microsoft.com/office/powerpoint/2010/main" val="13257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31640" y="0"/>
            <a:ext cx="5760640" cy="857250"/>
          </a:xfrm>
        </p:spPr>
        <p:txBody>
          <a:bodyPr/>
          <a:lstStyle/>
          <a:p>
            <a:pPr>
              <a:defRPr/>
            </a:pPr>
            <a:r>
              <a:rPr lang="es-ES" sz="2800" dirty="0" smtClean="0">
                <a:ea typeface="ＭＳ Ｐゴシック" charset="0"/>
              </a:rPr>
              <a:t>Asthma </a:t>
            </a:r>
            <a:r>
              <a:rPr lang="es-ES" sz="2800" dirty="0" err="1" smtClean="0">
                <a:ea typeface="ＭＳ Ｐゴシック" charset="0"/>
              </a:rPr>
              <a:t>Finish</a:t>
            </a:r>
            <a:r>
              <a:rPr lang="es-ES" sz="2800" dirty="0" smtClean="0">
                <a:ea typeface="ＭＳ Ｐゴシック" charset="0"/>
              </a:rPr>
              <a:t> Programme</a:t>
            </a:r>
            <a:r>
              <a:rPr lang="es-ES" sz="2800" baseline="30000" dirty="0">
                <a:ea typeface="ＭＳ Ｐゴシック" charset="0"/>
              </a:rPr>
              <a:t>*</a:t>
            </a:r>
          </a:p>
        </p:txBody>
      </p:sp>
      <p:pic>
        <p:nvPicPr>
          <p:cNvPr id="4" name="Marcador de contenido 3" descr="Resultados del programa finlandés de asma.gif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55" r="-19855"/>
          <a:stretch>
            <a:fillRect/>
          </a:stretch>
        </p:blipFill>
        <p:spPr>
          <a:xfrm>
            <a:off x="395288" y="1006078"/>
            <a:ext cx="8229600" cy="3223022"/>
          </a:xfr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59395" name="CuadroTexto 5"/>
          <p:cNvSpPr txBox="1">
            <a:spLocks noChangeArrowheads="1"/>
          </p:cNvSpPr>
          <p:nvPr/>
        </p:nvSpPr>
        <p:spPr bwMode="auto">
          <a:xfrm>
            <a:off x="1403350" y="4299347"/>
            <a:ext cx="6934200" cy="6976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s-ES" sz="3200" b="1" baseline="30000" dirty="0" smtClean="0">
                <a:latin typeface="Arial" charset="0"/>
              </a:rPr>
              <a:t>*</a:t>
            </a:r>
            <a:r>
              <a:rPr lang="es-ES" sz="1800" b="1" dirty="0" smtClean="0">
                <a:latin typeface="Arial" charset="0"/>
              </a:rPr>
              <a:t>National </a:t>
            </a:r>
            <a:r>
              <a:rPr lang="es-ES" sz="1800" b="1" dirty="0">
                <a:latin typeface="Arial" charset="0"/>
              </a:rPr>
              <a:t>and regional asthma programmes in </a:t>
            </a:r>
            <a:r>
              <a:rPr lang="es-ES" sz="1800" b="1" dirty="0" err="1">
                <a:latin typeface="Arial" charset="0"/>
              </a:rPr>
              <a:t>Europe</a:t>
            </a:r>
            <a:r>
              <a:rPr lang="es-ES" sz="1800" dirty="0">
                <a:latin typeface="Arial" charset="0"/>
              </a:rPr>
              <a:t>. </a:t>
            </a:r>
            <a:r>
              <a:rPr lang="es-ES" sz="1800" dirty="0" err="1">
                <a:latin typeface="Arial" charset="0"/>
              </a:rPr>
              <a:t>Olof</a:t>
            </a:r>
            <a:r>
              <a:rPr lang="es-ES" sz="1800" dirty="0">
                <a:latin typeface="Arial" charset="0"/>
              </a:rPr>
              <a:t> Selroos et al. </a:t>
            </a:r>
            <a:r>
              <a:rPr lang="da-DK" sz="1800" dirty="0" err="1">
                <a:latin typeface="Arial" charset="0"/>
              </a:rPr>
              <a:t>Eur</a:t>
            </a:r>
            <a:r>
              <a:rPr lang="da-DK" sz="1800" dirty="0">
                <a:latin typeface="Arial" charset="0"/>
              </a:rPr>
              <a:t> </a:t>
            </a:r>
            <a:r>
              <a:rPr lang="da-DK" sz="1800" dirty="0" err="1">
                <a:latin typeface="Arial" charset="0"/>
              </a:rPr>
              <a:t>Respir</a:t>
            </a:r>
            <a:r>
              <a:rPr lang="da-DK" sz="1800" dirty="0">
                <a:latin typeface="Arial" charset="0"/>
              </a:rPr>
              <a:t> Rev 2015; 24: 474-483</a:t>
            </a:r>
            <a:endParaRPr lang="es-ES" sz="18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0412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  <a:ea typeface="맑은 고딕"/>
              </a:rPr>
              <a:t>EXPERT PATIENT</a:t>
            </a:r>
            <a:endParaRPr lang="es-ES" b="1" dirty="0">
              <a:solidFill>
                <a:srgbClr val="C00000"/>
              </a:solidFill>
              <a:ea typeface="맑은 고딕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5770984" cy="3747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1" dirty="0" err="1" smtClean="0">
                <a:solidFill>
                  <a:srgbClr val="000090"/>
                </a:solidFill>
              </a:rPr>
              <a:t>Expert</a:t>
            </a:r>
            <a:r>
              <a:rPr lang="es-ES" sz="1800" b="1" dirty="0" smtClean="0">
                <a:solidFill>
                  <a:srgbClr val="000090"/>
                </a:solidFill>
              </a:rPr>
              <a:t> </a:t>
            </a:r>
            <a:r>
              <a:rPr lang="es-ES" sz="1800" b="1" dirty="0" err="1" smtClean="0">
                <a:solidFill>
                  <a:srgbClr val="000090"/>
                </a:solidFill>
              </a:rPr>
              <a:t>patient</a:t>
            </a:r>
            <a:r>
              <a:rPr lang="es-ES" sz="1800" b="1" dirty="0" smtClean="0">
                <a:solidFill>
                  <a:srgbClr val="000090"/>
                </a:solidFill>
              </a:rPr>
              <a:t> </a:t>
            </a:r>
            <a:r>
              <a:rPr lang="es-ES" sz="1800" b="1" dirty="0" err="1" smtClean="0">
                <a:solidFill>
                  <a:srgbClr val="000090"/>
                </a:solidFill>
              </a:rPr>
              <a:t>had</a:t>
            </a:r>
            <a:r>
              <a:rPr lang="es-ES" sz="1800" b="1" dirty="0" smtClean="0">
                <a:solidFill>
                  <a:srgbClr val="000090"/>
                </a:solidFill>
              </a:rPr>
              <a:t> </a:t>
            </a:r>
            <a:r>
              <a:rPr lang="es-ES" sz="1800" b="1" dirty="0" err="1" smtClean="0">
                <a:solidFill>
                  <a:srgbClr val="000090"/>
                </a:solidFill>
              </a:rPr>
              <a:t>recived</a:t>
            </a:r>
            <a:r>
              <a:rPr lang="es-ES" sz="1800" b="1" dirty="0" smtClean="0">
                <a:solidFill>
                  <a:srgbClr val="000090"/>
                </a:solidFill>
              </a:rPr>
              <a:t> </a:t>
            </a:r>
            <a:r>
              <a:rPr lang="es-ES" sz="1800" b="1" dirty="0" err="1" smtClean="0">
                <a:solidFill>
                  <a:srgbClr val="000090"/>
                </a:solidFill>
              </a:rPr>
              <a:t>information</a:t>
            </a:r>
            <a:r>
              <a:rPr lang="es-ES" sz="1800" b="1" dirty="0" smtClean="0">
                <a:solidFill>
                  <a:srgbClr val="000090"/>
                </a:solidFill>
              </a:rPr>
              <a:t>, </a:t>
            </a:r>
            <a:r>
              <a:rPr lang="es-ES" sz="1800" b="1" dirty="0" err="1" smtClean="0">
                <a:solidFill>
                  <a:srgbClr val="000090"/>
                </a:solidFill>
              </a:rPr>
              <a:t>education</a:t>
            </a:r>
            <a:r>
              <a:rPr lang="es-ES" sz="1800" b="1" dirty="0" smtClean="0">
                <a:solidFill>
                  <a:srgbClr val="000090"/>
                </a:solidFill>
              </a:rPr>
              <a:t> and training in the </a:t>
            </a:r>
            <a:r>
              <a:rPr lang="es-ES" sz="1800" b="1" dirty="0" err="1" smtClean="0">
                <a:solidFill>
                  <a:srgbClr val="000090"/>
                </a:solidFill>
              </a:rPr>
              <a:t>management</a:t>
            </a:r>
            <a:r>
              <a:rPr lang="es-ES" sz="1800" b="1" dirty="0" smtClean="0">
                <a:solidFill>
                  <a:srgbClr val="000090"/>
                </a:solidFill>
              </a:rPr>
              <a:t> of the </a:t>
            </a:r>
            <a:r>
              <a:rPr lang="es-ES" sz="1800" b="1" dirty="0" err="1" smtClean="0">
                <a:solidFill>
                  <a:srgbClr val="000090"/>
                </a:solidFill>
              </a:rPr>
              <a:t>disease</a:t>
            </a:r>
            <a:endParaRPr lang="es-ES" sz="18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s-ES" sz="18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rgbClr val="000090"/>
                </a:solidFill>
              </a:rPr>
              <a:t>Asthma </a:t>
            </a:r>
            <a:r>
              <a:rPr lang="es-ES" sz="1800" b="1" dirty="0" err="1" smtClean="0">
                <a:solidFill>
                  <a:srgbClr val="000090"/>
                </a:solidFill>
              </a:rPr>
              <a:t>edutational</a:t>
            </a:r>
            <a:r>
              <a:rPr lang="es-ES" sz="1800" b="1" dirty="0" smtClean="0">
                <a:solidFill>
                  <a:srgbClr val="000090"/>
                </a:solidFill>
              </a:rPr>
              <a:t> programme </a:t>
            </a:r>
            <a:r>
              <a:rPr lang="es-ES" sz="1800" b="1" dirty="0" err="1" smtClean="0">
                <a:solidFill>
                  <a:srgbClr val="000090"/>
                </a:solidFill>
              </a:rPr>
              <a:t>is</a:t>
            </a:r>
            <a:r>
              <a:rPr lang="es-ES" sz="1800" b="1" dirty="0" smtClean="0">
                <a:solidFill>
                  <a:srgbClr val="000090"/>
                </a:solidFill>
              </a:rPr>
              <a:t> </a:t>
            </a:r>
            <a:r>
              <a:rPr lang="es-ES" sz="1800" dirty="0" err="1" smtClean="0">
                <a:solidFill>
                  <a:srgbClr val="000090"/>
                </a:solidFill>
              </a:rPr>
              <a:t>based</a:t>
            </a:r>
            <a:r>
              <a:rPr lang="es-ES" sz="1800" dirty="0" smtClean="0">
                <a:solidFill>
                  <a:srgbClr val="000090"/>
                </a:solidFill>
              </a:rPr>
              <a:t> </a:t>
            </a:r>
            <a:r>
              <a:rPr lang="es-ES" sz="1800" dirty="0">
                <a:solidFill>
                  <a:srgbClr val="000090"/>
                </a:solidFill>
              </a:rPr>
              <a:t>on the </a:t>
            </a:r>
            <a:r>
              <a:rPr lang="es-ES" sz="1800" dirty="0" err="1">
                <a:solidFill>
                  <a:srgbClr val="000090"/>
                </a:solidFill>
              </a:rPr>
              <a:t>contents</a:t>
            </a:r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smtClean="0">
                <a:solidFill>
                  <a:srgbClr val="000090"/>
                </a:solidFill>
              </a:rPr>
              <a:t>of the </a:t>
            </a:r>
            <a:r>
              <a:rPr lang="es-ES" sz="1800" dirty="0">
                <a:solidFill>
                  <a:srgbClr val="000090"/>
                </a:solidFill>
              </a:rPr>
              <a:t>Spanish Asthma </a:t>
            </a:r>
            <a:r>
              <a:rPr lang="es-ES" sz="1800" dirty="0" err="1" smtClean="0">
                <a:solidFill>
                  <a:srgbClr val="000090"/>
                </a:solidFill>
              </a:rPr>
              <a:t>Guideline</a:t>
            </a:r>
            <a:r>
              <a:rPr lang="es-ES" sz="1800" dirty="0" smtClean="0">
                <a:solidFill>
                  <a:srgbClr val="000090"/>
                </a:solidFill>
              </a:rPr>
              <a:t> (GEMA) </a:t>
            </a:r>
            <a:r>
              <a:rPr lang="es-ES" sz="1800" dirty="0" err="1" smtClean="0">
                <a:solidFill>
                  <a:srgbClr val="000090"/>
                </a:solidFill>
              </a:rPr>
              <a:t>recommendations</a:t>
            </a:r>
            <a:endParaRPr lang="es-ES" sz="18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s-ES" sz="18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s-ES" sz="1800" b="1" dirty="0" err="1" smtClean="0">
                <a:solidFill>
                  <a:srgbClr val="000090"/>
                </a:solidFill>
              </a:rPr>
              <a:t>Materials</a:t>
            </a:r>
            <a:r>
              <a:rPr lang="es-ES" sz="1800" b="1" dirty="0" smtClean="0">
                <a:solidFill>
                  <a:srgbClr val="000090"/>
                </a:solidFill>
              </a:rPr>
              <a:t> of the </a:t>
            </a:r>
            <a:r>
              <a:rPr lang="es-ES" sz="1800" b="1" dirty="0" smtClean="0">
                <a:solidFill>
                  <a:srgbClr val="000090"/>
                </a:solidFill>
              </a:rPr>
              <a:t>ONLINE COURSE</a:t>
            </a:r>
            <a:r>
              <a:rPr lang="es-ES" sz="1800" b="1" dirty="0">
                <a:solidFill>
                  <a:srgbClr val="000090"/>
                </a:solidFill>
              </a:rPr>
              <a:t>:</a:t>
            </a:r>
            <a:endParaRPr lang="es-ES" sz="1800" b="1" dirty="0">
              <a:solidFill>
                <a:srgbClr val="000090"/>
              </a:solidFill>
            </a:endParaRPr>
          </a:p>
          <a:p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err="1">
                <a:solidFill>
                  <a:srgbClr val="000090"/>
                </a:solidFill>
              </a:rPr>
              <a:t>Videoclasses</a:t>
            </a:r>
            <a:r>
              <a:rPr lang="es-ES" sz="1800" dirty="0">
                <a:solidFill>
                  <a:srgbClr val="000090"/>
                </a:solidFill>
              </a:rPr>
              <a:t> (nurses, </a:t>
            </a:r>
            <a:r>
              <a:rPr lang="es-ES" sz="1800" dirty="0" err="1">
                <a:solidFill>
                  <a:srgbClr val="000090"/>
                </a:solidFill>
              </a:rPr>
              <a:t>physicyans</a:t>
            </a:r>
            <a:r>
              <a:rPr lang="es-ES" sz="1800" dirty="0">
                <a:solidFill>
                  <a:srgbClr val="000090"/>
                </a:solidFill>
              </a:rPr>
              <a:t>…)</a:t>
            </a:r>
          </a:p>
          <a:p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err="1">
                <a:solidFill>
                  <a:srgbClr val="000090"/>
                </a:solidFill>
              </a:rPr>
              <a:t>Patient</a:t>
            </a:r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err="1" smtClean="0">
                <a:solidFill>
                  <a:srgbClr val="000090"/>
                </a:solidFill>
              </a:rPr>
              <a:t>experiences</a:t>
            </a:r>
            <a:endParaRPr lang="es-ES" sz="1800" dirty="0">
              <a:solidFill>
                <a:srgbClr val="000090"/>
              </a:solidFill>
            </a:endParaRPr>
          </a:p>
          <a:p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err="1" smtClean="0">
                <a:solidFill>
                  <a:srgbClr val="000090"/>
                </a:solidFill>
              </a:rPr>
              <a:t>Written</a:t>
            </a:r>
            <a:r>
              <a:rPr lang="es-ES" sz="1800" dirty="0" smtClean="0">
                <a:solidFill>
                  <a:srgbClr val="000090"/>
                </a:solidFill>
              </a:rPr>
              <a:t> </a:t>
            </a:r>
            <a:r>
              <a:rPr lang="es-ES" sz="1800" dirty="0" err="1" smtClean="0">
                <a:solidFill>
                  <a:srgbClr val="000090"/>
                </a:solidFill>
              </a:rPr>
              <a:t>educational</a:t>
            </a:r>
            <a:r>
              <a:rPr lang="es-ES" sz="1800" dirty="0" smtClean="0">
                <a:solidFill>
                  <a:srgbClr val="000090"/>
                </a:solidFill>
              </a:rPr>
              <a:t> </a:t>
            </a:r>
            <a:r>
              <a:rPr lang="es-ES" sz="1800" dirty="0" err="1">
                <a:solidFill>
                  <a:srgbClr val="000090"/>
                </a:solidFill>
              </a:rPr>
              <a:t>materials</a:t>
            </a:r>
            <a:r>
              <a:rPr lang="es-ES" sz="1800" dirty="0">
                <a:solidFill>
                  <a:srgbClr val="000090"/>
                </a:solidFill>
              </a:rPr>
              <a:t> (</a:t>
            </a:r>
            <a:r>
              <a:rPr lang="es-ES" sz="1800" dirty="0" err="1" smtClean="0">
                <a:solidFill>
                  <a:srgbClr val="000090"/>
                </a:solidFill>
              </a:rPr>
              <a:t>PDFs</a:t>
            </a:r>
            <a:r>
              <a:rPr lang="es-ES" sz="1800" dirty="0" smtClean="0">
                <a:solidFill>
                  <a:srgbClr val="000090"/>
                </a:solidFill>
              </a:rPr>
              <a:t>)</a:t>
            </a:r>
            <a:endParaRPr lang="es-ES" sz="1800" dirty="0">
              <a:solidFill>
                <a:srgbClr val="000090"/>
              </a:solidFill>
            </a:endParaRPr>
          </a:p>
          <a:p>
            <a:r>
              <a:rPr lang="es-ES" sz="1800" dirty="0">
                <a:solidFill>
                  <a:srgbClr val="000090"/>
                </a:solidFill>
              </a:rPr>
              <a:t> </a:t>
            </a:r>
            <a:r>
              <a:rPr lang="es-ES" sz="1800" dirty="0" err="1" smtClean="0">
                <a:solidFill>
                  <a:srgbClr val="000090"/>
                </a:solidFill>
              </a:rPr>
              <a:t>Forums</a:t>
            </a:r>
            <a:endParaRPr lang="es-ES" sz="1800" dirty="0">
              <a:solidFill>
                <a:srgbClr val="00009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12" y="1200150"/>
            <a:ext cx="2439240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44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29840" y="17686"/>
            <a:ext cx="8229600" cy="857250"/>
          </a:xfrm>
        </p:spPr>
        <p:txBody>
          <a:bodyPr/>
          <a:lstStyle/>
          <a:p>
            <a:r>
              <a:rPr lang="es-ES" b="1" smtClean="0">
                <a:solidFill>
                  <a:srgbClr val="C00000"/>
                </a:solidFill>
                <a:ea typeface="맑은 고딕"/>
              </a:rPr>
              <a:t>EDUCATIONAL MANAGEMENT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1128142"/>
            <a:ext cx="8229600" cy="35318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sz="5400" b="1" dirty="0" err="1">
                <a:solidFill>
                  <a:srgbClr val="000090"/>
                </a:solidFill>
              </a:rPr>
              <a:t>Practical</a:t>
            </a:r>
            <a:r>
              <a:rPr lang="es-ES" sz="5400" b="1" dirty="0">
                <a:solidFill>
                  <a:srgbClr val="000090"/>
                </a:solidFill>
              </a:rPr>
              <a:t> </a:t>
            </a:r>
            <a:r>
              <a:rPr lang="es-ES" sz="5400" b="1" dirty="0" err="1">
                <a:solidFill>
                  <a:srgbClr val="000090"/>
                </a:solidFill>
              </a:rPr>
              <a:t>educational</a:t>
            </a:r>
            <a:r>
              <a:rPr lang="es-ES" sz="5400" b="1" dirty="0">
                <a:solidFill>
                  <a:srgbClr val="000090"/>
                </a:solidFill>
              </a:rPr>
              <a:t> </a:t>
            </a:r>
            <a:r>
              <a:rPr lang="es-ES" sz="5400" b="1" dirty="0" err="1">
                <a:solidFill>
                  <a:srgbClr val="000090"/>
                </a:solidFill>
              </a:rPr>
              <a:t>programme</a:t>
            </a:r>
            <a:r>
              <a:rPr lang="es-ES" sz="5400" b="1" dirty="0">
                <a:solidFill>
                  <a:srgbClr val="000090"/>
                </a:solidFill>
              </a:rPr>
              <a:t>: </a:t>
            </a:r>
          </a:p>
          <a:p>
            <a:endParaRPr lang="es-ES" sz="5400" dirty="0" smtClean="0">
              <a:solidFill>
                <a:srgbClr val="000090"/>
              </a:solidFill>
            </a:endParaRPr>
          </a:p>
          <a:p>
            <a:r>
              <a:rPr lang="es-ES" sz="5400" dirty="0" smtClean="0">
                <a:solidFill>
                  <a:srgbClr val="000090"/>
                </a:solidFill>
              </a:rPr>
              <a:t>- </a:t>
            </a:r>
            <a:r>
              <a:rPr lang="es-ES" sz="5400" b="1" dirty="0" err="1">
                <a:solidFill>
                  <a:srgbClr val="000090"/>
                </a:solidFill>
              </a:rPr>
              <a:t>trigger</a:t>
            </a:r>
            <a:r>
              <a:rPr lang="es-ES" sz="5400" b="1" dirty="0">
                <a:solidFill>
                  <a:srgbClr val="000090"/>
                </a:solidFill>
              </a:rPr>
              <a:t> </a:t>
            </a:r>
            <a:r>
              <a:rPr lang="es-ES" sz="5400" b="1" dirty="0" err="1">
                <a:solidFill>
                  <a:srgbClr val="000090"/>
                </a:solidFill>
              </a:rPr>
              <a:t>factors</a:t>
            </a:r>
            <a:r>
              <a:rPr lang="es-ES" sz="5400" b="1" dirty="0">
                <a:solidFill>
                  <a:srgbClr val="000090"/>
                </a:solidFill>
              </a:rPr>
              <a:t> </a:t>
            </a:r>
            <a:endParaRPr lang="es-ES" sz="5400" dirty="0">
              <a:solidFill>
                <a:srgbClr val="000090"/>
              </a:solidFill>
            </a:endParaRPr>
          </a:p>
          <a:p>
            <a:r>
              <a:rPr lang="es-ES" sz="5400" dirty="0" smtClean="0">
                <a:solidFill>
                  <a:srgbClr val="000090"/>
                </a:solidFill>
              </a:rPr>
              <a:t>+ </a:t>
            </a:r>
            <a:r>
              <a:rPr lang="es-ES" sz="5400" dirty="0" err="1" smtClean="0">
                <a:solidFill>
                  <a:srgbClr val="000090"/>
                </a:solidFill>
              </a:rPr>
              <a:t>correct</a:t>
            </a:r>
            <a:r>
              <a:rPr lang="es-ES" sz="5400" dirty="0" smtClean="0">
                <a:solidFill>
                  <a:srgbClr val="000090"/>
                </a:solidFill>
              </a:rPr>
              <a:t> </a:t>
            </a:r>
            <a:r>
              <a:rPr lang="es-ES" sz="5400" dirty="0">
                <a:solidFill>
                  <a:srgbClr val="000090"/>
                </a:solidFill>
              </a:rPr>
              <a:t>use of </a:t>
            </a:r>
            <a:r>
              <a:rPr lang="es-ES" sz="5400" b="1" dirty="0" err="1" smtClean="0">
                <a:solidFill>
                  <a:srgbClr val="000090"/>
                </a:solidFill>
              </a:rPr>
              <a:t>inhalers</a:t>
            </a:r>
            <a:endParaRPr lang="es-ES" sz="5400" b="1" dirty="0" smtClean="0">
              <a:solidFill>
                <a:srgbClr val="000090"/>
              </a:solidFill>
            </a:endParaRPr>
          </a:p>
          <a:p>
            <a:r>
              <a:rPr lang="es-ES" sz="5400" dirty="0">
                <a:solidFill>
                  <a:srgbClr val="000090"/>
                </a:solidFill>
              </a:rPr>
              <a:t>+ monitor and </a:t>
            </a:r>
            <a:r>
              <a:rPr lang="es-ES" sz="5400" dirty="0" err="1">
                <a:solidFill>
                  <a:srgbClr val="000090"/>
                </a:solidFill>
              </a:rPr>
              <a:t>assess</a:t>
            </a:r>
            <a:r>
              <a:rPr lang="es-ES" sz="5400" dirty="0">
                <a:solidFill>
                  <a:srgbClr val="000090"/>
                </a:solidFill>
              </a:rPr>
              <a:t> </a:t>
            </a:r>
            <a:r>
              <a:rPr lang="es-ES" sz="5400" b="1" dirty="0" err="1">
                <a:solidFill>
                  <a:srgbClr val="000090"/>
                </a:solidFill>
              </a:rPr>
              <a:t>symptoms</a:t>
            </a:r>
            <a:r>
              <a:rPr lang="es-ES" sz="5400" dirty="0">
                <a:solidFill>
                  <a:srgbClr val="000090"/>
                </a:solidFill>
              </a:rPr>
              <a:t> and </a:t>
            </a:r>
            <a:r>
              <a:rPr lang="es-ES" sz="5400" b="1" dirty="0">
                <a:solidFill>
                  <a:srgbClr val="000090"/>
                </a:solidFill>
              </a:rPr>
              <a:t>peak flow meter </a:t>
            </a:r>
            <a:r>
              <a:rPr lang="es-ES" sz="5400" dirty="0" err="1" smtClean="0">
                <a:solidFill>
                  <a:srgbClr val="000090"/>
                </a:solidFill>
              </a:rPr>
              <a:t>readings</a:t>
            </a:r>
            <a:endParaRPr lang="es-ES" sz="5400" b="1" dirty="0">
              <a:solidFill>
                <a:srgbClr val="000090"/>
              </a:solidFill>
            </a:endParaRPr>
          </a:p>
          <a:p>
            <a:r>
              <a:rPr lang="es-ES" sz="5400" dirty="0" smtClean="0">
                <a:solidFill>
                  <a:srgbClr val="000090"/>
                </a:solidFill>
              </a:rPr>
              <a:t>+ </a:t>
            </a:r>
            <a:r>
              <a:rPr lang="es-ES" sz="5400" dirty="0" err="1" smtClean="0">
                <a:solidFill>
                  <a:srgbClr val="000090"/>
                </a:solidFill>
              </a:rPr>
              <a:t>recognise</a:t>
            </a:r>
            <a:r>
              <a:rPr lang="es-ES" sz="5400" dirty="0" smtClean="0">
                <a:solidFill>
                  <a:srgbClr val="000090"/>
                </a:solidFill>
              </a:rPr>
              <a:t> </a:t>
            </a:r>
            <a:r>
              <a:rPr lang="es-ES" sz="5400" dirty="0" err="1">
                <a:solidFill>
                  <a:srgbClr val="000090"/>
                </a:solidFill>
              </a:rPr>
              <a:t>the</a:t>
            </a:r>
            <a:r>
              <a:rPr lang="es-ES" sz="5400" dirty="0">
                <a:solidFill>
                  <a:srgbClr val="000090"/>
                </a:solidFill>
              </a:rPr>
              <a:t> </a:t>
            </a:r>
            <a:r>
              <a:rPr lang="es-ES" sz="5400" b="1" dirty="0" err="1">
                <a:solidFill>
                  <a:srgbClr val="000090"/>
                </a:solidFill>
              </a:rPr>
              <a:t>symptoms</a:t>
            </a:r>
            <a:r>
              <a:rPr lang="es-ES" sz="5400" dirty="0">
                <a:solidFill>
                  <a:srgbClr val="000090"/>
                </a:solidFill>
              </a:rPr>
              <a:t> of a </a:t>
            </a:r>
            <a:r>
              <a:rPr lang="es-ES" sz="5400" dirty="0" err="1">
                <a:solidFill>
                  <a:srgbClr val="000090"/>
                </a:solidFill>
              </a:rPr>
              <a:t>flare</a:t>
            </a:r>
            <a:r>
              <a:rPr lang="es-ES" sz="5400" dirty="0">
                <a:solidFill>
                  <a:srgbClr val="000090"/>
                </a:solidFill>
              </a:rPr>
              <a:t> up</a:t>
            </a:r>
          </a:p>
          <a:p>
            <a:r>
              <a:rPr lang="es-ES" sz="5400" dirty="0" smtClean="0">
                <a:solidFill>
                  <a:srgbClr val="000090"/>
                </a:solidFill>
              </a:rPr>
              <a:t>+ use </a:t>
            </a:r>
            <a:r>
              <a:rPr lang="es-ES" sz="5400" dirty="0">
                <a:solidFill>
                  <a:srgbClr val="000090"/>
                </a:solidFill>
              </a:rPr>
              <a:t>of a </a:t>
            </a:r>
            <a:r>
              <a:rPr lang="es-ES" sz="5400" b="1" dirty="0" err="1">
                <a:solidFill>
                  <a:srgbClr val="000090"/>
                </a:solidFill>
              </a:rPr>
              <a:t>written</a:t>
            </a:r>
            <a:r>
              <a:rPr lang="es-ES" sz="5400" b="1" dirty="0">
                <a:solidFill>
                  <a:srgbClr val="000090"/>
                </a:solidFill>
              </a:rPr>
              <a:t> </a:t>
            </a:r>
            <a:r>
              <a:rPr lang="es-ES" sz="5400" b="1" dirty="0" err="1">
                <a:solidFill>
                  <a:srgbClr val="000090"/>
                </a:solidFill>
              </a:rPr>
              <a:t>action</a:t>
            </a:r>
            <a:r>
              <a:rPr lang="es-ES" sz="5400" b="1" dirty="0">
                <a:solidFill>
                  <a:srgbClr val="000090"/>
                </a:solidFill>
              </a:rPr>
              <a:t> plan </a:t>
            </a:r>
            <a:r>
              <a:rPr lang="es-ES" sz="5400" dirty="0">
                <a:solidFill>
                  <a:srgbClr val="000090"/>
                </a:solidFill>
              </a:rPr>
              <a:t>to </a:t>
            </a:r>
            <a:r>
              <a:rPr lang="es-ES" sz="5400" dirty="0" err="1">
                <a:solidFill>
                  <a:srgbClr val="000090"/>
                </a:solidFill>
              </a:rPr>
              <a:t>prevent</a:t>
            </a:r>
            <a:r>
              <a:rPr lang="es-ES" sz="5400" dirty="0">
                <a:solidFill>
                  <a:srgbClr val="000090"/>
                </a:solidFill>
              </a:rPr>
              <a:t> </a:t>
            </a:r>
            <a:r>
              <a:rPr lang="es-ES" sz="5400" dirty="0" err="1" smtClean="0">
                <a:solidFill>
                  <a:srgbClr val="000090"/>
                </a:solidFill>
              </a:rPr>
              <a:t>attacks</a:t>
            </a:r>
            <a:endParaRPr lang="es-ES" sz="5400" dirty="0">
              <a:solidFill>
                <a:srgbClr val="000090"/>
              </a:solidFill>
            </a:endParaRPr>
          </a:p>
        </p:txBody>
      </p:sp>
      <p:pic>
        <p:nvPicPr>
          <p:cNvPr id="9" name="Imagen 1" descr="Nuevo Logo FENA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445025"/>
            <a:ext cx="2124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8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Self</a:t>
            </a:r>
            <a:r>
              <a:rPr lang="es-ES" dirty="0" smtClean="0"/>
              <a:t> </a:t>
            </a:r>
            <a:r>
              <a:rPr lang="es-ES" dirty="0" err="1" smtClean="0"/>
              <a:t>recording</a:t>
            </a:r>
            <a:r>
              <a:rPr lang="es-ES" dirty="0" smtClean="0"/>
              <a:t> (</a:t>
            </a:r>
            <a:r>
              <a:rPr lang="es-ES" dirty="0" err="1" smtClean="0"/>
              <a:t>lung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, </a:t>
            </a:r>
            <a:r>
              <a:rPr lang="es-ES" dirty="0" err="1" smtClean="0"/>
              <a:t>symtoms</a:t>
            </a:r>
            <a:r>
              <a:rPr lang="es-ES" dirty="0" smtClean="0"/>
              <a:t> and </a:t>
            </a:r>
            <a:r>
              <a:rPr lang="es-ES" dirty="0" err="1" smtClean="0"/>
              <a:t>treatments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91" r="-49091"/>
          <a:stretch>
            <a:fillRect/>
          </a:stretch>
        </p:blipFill>
        <p:spPr bwMode="auto">
          <a:xfrm>
            <a:off x="467544" y="1203598"/>
            <a:ext cx="4038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16719" b="-16719"/>
          <a:stretch>
            <a:fillRect/>
          </a:stretch>
        </p:blipFill>
        <p:spPr>
          <a:xfrm>
            <a:off x="4139952" y="1275606"/>
            <a:ext cx="4038600" cy="3394075"/>
          </a:xfrm>
          <a:prstGeom prst="rect">
            <a:avLst/>
          </a:prstGeom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3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Peak flow me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26" r="-40926"/>
          <a:stretch>
            <a:fillRect/>
          </a:stretch>
        </p:blipFill>
        <p:spPr>
          <a:xfrm>
            <a:off x="-1862916" y="-20538"/>
            <a:ext cx="12411580" cy="5118819"/>
          </a:xfrm>
        </p:spPr>
      </p:pic>
    </p:spTree>
    <p:extLst>
      <p:ext uri="{BB962C8B-B14F-4D97-AF65-F5344CB8AC3E}">
        <p14:creationId xmlns:p14="http://schemas.microsoft.com/office/powerpoint/2010/main" val="111064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CAMPAMENTO PARA NIÑOS CON ASMA SMCL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2" r="-14012"/>
          <a:stretch>
            <a:fillRect/>
          </a:stretch>
        </p:blipFill>
        <p:spPr>
          <a:xfrm>
            <a:off x="556257" y="1275606"/>
            <a:ext cx="8031486" cy="3312368"/>
          </a:xfrm>
        </p:spPr>
      </p:pic>
    </p:spTree>
    <p:extLst>
      <p:ext uri="{BB962C8B-B14F-4D97-AF65-F5344CB8AC3E}">
        <p14:creationId xmlns:p14="http://schemas.microsoft.com/office/powerpoint/2010/main" val="84721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5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  <a:ea typeface="맑은 고딕"/>
              </a:rPr>
              <a:t>PILOT STUDY: </a:t>
            </a:r>
            <a:r>
              <a:rPr lang="es-ES" b="1" dirty="0" smtClean="0">
                <a:solidFill>
                  <a:srgbClr val="C00000"/>
                </a:solidFill>
                <a:ea typeface="맑은 고딕"/>
              </a:rPr>
              <a:t>RESULTS</a:t>
            </a:r>
            <a:endParaRPr lang="es-ES" b="1" dirty="0">
              <a:solidFill>
                <a:srgbClr val="C00000"/>
              </a:solidFill>
              <a:ea typeface="맑은 고딕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" sz="2000" dirty="0">
                <a:solidFill>
                  <a:srgbClr val="FF0000"/>
                </a:solidFill>
              </a:rPr>
              <a:t>Mean </a:t>
            </a:r>
            <a:r>
              <a:rPr lang="es-ES" sz="2000" dirty="0" err="1">
                <a:solidFill>
                  <a:srgbClr val="FF0000"/>
                </a:solidFill>
              </a:rPr>
              <a:t>values</a:t>
            </a:r>
            <a:r>
              <a:rPr lang="es-ES" sz="2000" dirty="0">
                <a:solidFill>
                  <a:srgbClr val="FF0000"/>
                </a:solidFill>
              </a:rPr>
              <a:t> for variables </a:t>
            </a:r>
            <a:r>
              <a:rPr lang="es-ES" sz="2000" dirty="0" err="1">
                <a:solidFill>
                  <a:srgbClr val="FF0000"/>
                </a:solidFill>
              </a:rPr>
              <a:t>before</a:t>
            </a:r>
            <a:r>
              <a:rPr lang="es-ES" sz="2000" dirty="0">
                <a:solidFill>
                  <a:srgbClr val="FF0000"/>
                </a:solidFill>
              </a:rPr>
              <a:t> and </a:t>
            </a:r>
            <a:r>
              <a:rPr lang="es-ES" sz="2000" dirty="0" err="1">
                <a:solidFill>
                  <a:srgbClr val="FF0000"/>
                </a:solidFill>
              </a:rPr>
              <a:t>after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intervention</a:t>
            </a:r>
            <a:r>
              <a:rPr lang="es-ES" sz="2000" dirty="0" smtClean="0">
                <a:solidFill>
                  <a:srgbClr val="FF0000"/>
                </a:solidFill>
              </a:rPr>
              <a:t>: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3754760" cy="2962275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err="1">
                <a:solidFill>
                  <a:srgbClr val="000090"/>
                </a:solidFill>
              </a:rPr>
              <a:t>Hospitalization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days</a:t>
            </a:r>
            <a:r>
              <a:rPr lang="es-ES" dirty="0">
                <a:solidFill>
                  <a:srgbClr val="000090"/>
                </a:solidFill>
              </a:rPr>
              <a:t>: </a:t>
            </a:r>
            <a:r>
              <a:rPr lang="es-ES" dirty="0" err="1">
                <a:solidFill>
                  <a:srgbClr val="000090"/>
                </a:solidFill>
              </a:rPr>
              <a:t>from</a:t>
            </a:r>
            <a:r>
              <a:rPr lang="es-ES" dirty="0">
                <a:solidFill>
                  <a:srgbClr val="000090"/>
                </a:solidFill>
              </a:rPr>
              <a:t> 3 </a:t>
            </a:r>
            <a:r>
              <a:rPr lang="es-ES" dirty="0" err="1">
                <a:solidFill>
                  <a:srgbClr val="000090"/>
                </a:solidFill>
              </a:rPr>
              <a:t>to</a:t>
            </a:r>
            <a:r>
              <a:rPr lang="es-ES" dirty="0">
                <a:solidFill>
                  <a:srgbClr val="000090"/>
                </a:solidFill>
              </a:rPr>
              <a:t> 0.5 </a:t>
            </a:r>
            <a:r>
              <a:rPr lang="es-ES" dirty="0" smtClean="0">
                <a:solidFill>
                  <a:srgbClr val="000090"/>
                </a:solidFill>
              </a:rPr>
              <a:t>(p&lt;0.05) </a:t>
            </a:r>
            <a:endParaRPr lang="es-ES" dirty="0">
              <a:solidFill>
                <a:srgbClr val="000090"/>
              </a:solidFill>
            </a:endParaRPr>
          </a:p>
          <a:p>
            <a:r>
              <a:rPr lang="es-ES" b="1" dirty="0" err="1" smtClean="0">
                <a:solidFill>
                  <a:srgbClr val="000090"/>
                </a:solidFill>
              </a:rPr>
              <a:t>Emergency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 err="1" smtClean="0">
                <a:solidFill>
                  <a:srgbClr val="000090"/>
                </a:solidFill>
              </a:rPr>
              <a:t>room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visits</a:t>
            </a:r>
            <a:r>
              <a:rPr lang="es-ES" dirty="0">
                <a:solidFill>
                  <a:srgbClr val="000090"/>
                </a:solidFill>
              </a:rPr>
              <a:t>: </a:t>
            </a:r>
            <a:r>
              <a:rPr lang="es-ES" dirty="0" err="1">
                <a:solidFill>
                  <a:srgbClr val="000090"/>
                </a:solidFill>
              </a:rPr>
              <a:t>from</a:t>
            </a:r>
            <a:r>
              <a:rPr lang="es-ES" dirty="0">
                <a:solidFill>
                  <a:srgbClr val="000090"/>
                </a:solidFill>
              </a:rPr>
              <a:t> 6 </a:t>
            </a:r>
            <a:r>
              <a:rPr lang="es-ES" dirty="0" err="1">
                <a:solidFill>
                  <a:srgbClr val="000090"/>
                </a:solidFill>
              </a:rPr>
              <a:t>to</a:t>
            </a:r>
            <a:r>
              <a:rPr lang="es-ES" dirty="0">
                <a:solidFill>
                  <a:srgbClr val="000090"/>
                </a:solidFill>
              </a:rPr>
              <a:t> </a:t>
            </a:r>
            <a:r>
              <a:rPr lang="es-ES" dirty="0" err="1">
                <a:solidFill>
                  <a:srgbClr val="000090"/>
                </a:solidFill>
              </a:rPr>
              <a:t>less</a:t>
            </a:r>
            <a:r>
              <a:rPr lang="es-ES" dirty="0">
                <a:solidFill>
                  <a:srgbClr val="000090"/>
                </a:solidFill>
              </a:rPr>
              <a:t> </a:t>
            </a:r>
            <a:r>
              <a:rPr lang="es-ES" dirty="0" err="1">
                <a:solidFill>
                  <a:srgbClr val="000090"/>
                </a:solidFill>
              </a:rPr>
              <a:t>than</a:t>
            </a:r>
            <a:r>
              <a:rPr lang="es-ES" dirty="0">
                <a:solidFill>
                  <a:srgbClr val="000090"/>
                </a:solidFill>
              </a:rPr>
              <a:t> 1 </a:t>
            </a:r>
            <a:r>
              <a:rPr lang="es-ES" dirty="0" smtClean="0">
                <a:solidFill>
                  <a:srgbClr val="000090"/>
                </a:solidFill>
              </a:rPr>
              <a:t>(p 0.001); </a:t>
            </a:r>
            <a:endParaRPr lang="es-ES" dirty="0">
              <a:solidFill>
                <a:srgbClr val="000090"/>
              </a:solidFill>
            </a:endParaRPr>
          </a:p>
          <a:p>
            <a:r>
              <a:rPr lang="es-ES" b="1" dirty="0" err="1">
                <a:solidFill>
                  <a:srgbClr val="000090"/>
                </a:solidFill>
              </a:rPr>
              <a:t>Lost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 smtClean="0">
                <a:solidFill>
                  <a:srgbClr val="000090"/>
                </a:solidFill>
              </a:rPr>
              <a:t>school</a:t>
            </a:r>
            <a:r>
              <a:rPr lang="es-ES" b="1" dirty="0" smtClean="0">
                <a:solidFill>
                  <a:srgbClr val="000090"/>
                </a:solidFill>
              </a:rPr>
              <a:t>/</a:t>
            </a:r>
            <a:r>
              <a:rPr lang="es-ES" b="1" dirty="0" err="1" smtClean="0">
                <a:solidFill>
                  <a:srgbClr val="000090"/>
                </a:solidFill>
              </a:rPr>
              <a:t>works</a:t>
            </a:r>
            <a:r>
              <a:rPr lang="es-ES" b="1" dirty="0" smtClean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days</a:t>
            </a:r>
            <a:r>
              <a:rPr lang="es-ES" dirty="0">
                <a:solidFill>
                  <a:srgbClr val="000090"/>
                </a:solidFill>
              </a:rPr>
              <a:t>: </a:t>
            </a:r>
            <a:r>
              <a:rPr lang="es-ES" dirty="0" err="1">
                <a:solidFill>
                  <a:srgbClr val="000090"/>
                </a:solidFill>
              </a:rPr>
              <a:t>from</a:t>
            </a:r>
            <a:r>
              <a:rPr lang="es-ES" dirty="0">
                <a:solidFill>
                  <a:srgbClr val="000090"/>
                </a:solidFill>
              </a:rPr>
              <a:t> 22.6 </a:t>
            </a:r>
            <a:r>
              <a:rPr lang="es-ES" dirty="0" err="1">
                <a:solidFill>
                  <a:srgbClr val="000090"/>
                </a:solidFill>
              </a:rPr>
              <a:t>to</a:t>
            </a:r>
            <a:r>
              <a:rPr lang="es-ES" dirty="0">
                <a:solidFill>
                  <a:srgbClr val="000090"/>
                </a:solidFill>
              </a:rPr>
              <a:t>  0.8 (p 0.006); </a:t>
            </a:r>
          </a:p>
          <a:p>
            <a:r>
              <a:rPr lang="es-ES" b="1" dirty="0" err="1">
                <a:solidFill>
                  <a:srgbClr val="000090"/>
                </a:solidFill>
              </a:rPr>
              <a:t>Days</a:t>
            </a:r>
            <a:r>
              <a:rPr lang="es-ES" b="1" dirty="0">
                <a:solidFill>
                  <a:srgbClr val="000090"/>
                </a:solidFill>
              </a:rPr>
              <a:t> of </a:t>
            </a:r>
            <a:r>
              <a:rPr lang="es-ES" b="1" dirty="0" err="1">
                <a:solidFill>
                  <a:srgbClr val="000090"/>
                </a:solidFill>
              </a:rPr>
              <a:t>systemic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corticosteroids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dirty="0">
                <a:solidFill>
                  <a:srgbClr val="000090"/>
                </a:solidFill>
              </a:rPr>
              <a:t>: </a:t>
            </a:r>
            <a:r>
              <a:rPr lang="es-ES" dirty="0" err="1">
                <a:solidFill>
                  <a:srgbClr val="000090"/>
                </a:solidFill>
              </a:rPr>
              <a:t>from</a:t>
            </a:r>
            <a:r>
              <a:rPr lang="es-ES" dirty="0">
                <a:solidFill>
                  <a:srgbClr val="000090"/>
                </a:solidFill>
              </a:rPr>
              <a:t> </a:t>
            </a:r>
            <a:r>
              <a:rPr lang="es-ES" dirty="0" smtClean="0">
                <a:solidFill>
                  <a:srgbClr val="000090"/>
                </a:solidFill>
              </a:rPr>
              <a:t>22.0 </a:t>
            </a:r>
            <a:r>
              <a:rPr lang="es-ES" dirty="0" err="1">
                <a:solidFill>
                  <a:srgbClr val="000090"/>
                </a:solidFill>
              </a:rPr>
              <a:t>to</a:t>
            </a:r>
            <a:r>
              <a:rPr lang="es-ES" dirty="0">
                <a:solidFill>
                  <a:srgbClr val="000090"/>
                </a:solidFill>
              </a:rPr>
              <a:t>  0.5 (p 0.001)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quarter" idx="4"/>
          </p:nvPr>
        </p:nvGraphicFramePr>
        <p:xfrm>
          <a:off x="4645025" y="1631950"/>
          <a:ext cx="4041775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35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theme1.xml><?xml version="1.0" encoding="utf-8"?>
<a:theme xmlns:a="http://schemas.openxmlformats.org/drawingml/2006/main" name="Custom Design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271</Words>
  <Application>Microsoft Macintosh PowerPoint</Application>
  <PresentationFormat>Presentación en pantalla (16:9)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Custom Design</vt:lpstr>
      <vt:lpstr>Asthma expert patient online training (Educational asthma management course) </vt:lpstr>
      <vt:lpstr>Presentación de PowerPoint</vt:lpstr>
      <vt:lpstr>Asthma Finish Programme*</vt:lpstr>
      <vt:lpstr>EXPERT PATIENT</vt:lpstr>
      <vt:lpstr>EDUCATIONAL MANAGEMENT</vt:lpstr>
      <vt:lpstr>Self recording (lung function, symtoms and treatments)</vt:lpstr>
      <vt:lpstr>Presentación de PowerPoint</vt:lpstr>
      <vt:lpstr>Presentación de PowerPoint</vt:lpstr>
      <vt:lpstr>PILOT STUDY: RESULTS</vt:lpstr>
      <vt:lpstr>Presentación de PowerPoint</vt:lpstr>
      <vt:lpstr>CONCLUSIONS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Javier Contreras</cp:lastModifiedBy>
  <cp:revision>120</cp:revision>
  <dcterms:created xsi:type="dcterms:W3CDTF">2014-04-01T16:27:38Z</dcterms:created>
  <dcterms:modified xsi:type="dcterms:W3CDTF">2018-04-16T07:10:51Z</dcterms:modified>
</cp:coreProperties>
</file>