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5"/>
  </p:notesMasterIdLst>
  <p:handoutMasterIdLst>
    <p:handoutMasterId r:id="rId16"/>
  </p:handoutMasterIdLst>
  <p:sldIdLst>
    <p:sldId id="607" r:id="rId3"/>
    <p:sldId id="639" r:id="rId4"/>
    <p:sldId id="640" r:id="rId5"/>
    <p:sldId id="263" r:id="rId6"/>
    <p:sldId id="641" r:id="rId7"/>
    <p:sldId id="259" r:id="rId8"/>
    <p:sldId id="625" r:id="rId9"/>
    <p:sldId id="642" r:id="rId10"/>
    <p:sldId id="623" r:id="rId11"/>
    <p:sldId id="582" r:id="rId12"/>
    <p:sldId id="637" r:id="rId13"/>
    <p:sldId id="63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358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0"/>
    <p:restoredTop sz="73936" autoAdjust="0"/>
  </p:normalViewPr>
  <p:slideViewPr>
    <p:cSldViewPr snapToGrid="0" snapToObjects="1">
      <p:cViewPr varScale="1">
        <p:scale>
          <a:sx n="78" d="100"/>
          <a:sy n="78" d="100"/>
        </p:scale>
        <p:origin x="1066" y="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7C818-777B-5F43-9F42-045DFF66ED8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66900-4E19-9F48-8396-8BF88A120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2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0E640-3AC1-D54A-BAE9-92AFEAA51D48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399CB-6B20-ED41-878A-EBD3C3125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3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AA3E-6E65-6B4C-BA5B-60B2C08619C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5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399CB-6B20-ED41-878A-EBD3C3125B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0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Identify </a:t>
            </a:r>
          </a:p>
          <a:p>
            <a:pPr marL="0" indent="0">
              <a:buNone/>
            </a:pPr>
            <a:r>
              <a:rPr lang="en-US" dirty="0"/>
              <a:t>Assess</a:t>
            </a:r>
          </a:p>
          <a:p>
            <a:pPr marL="0" indent="0">
              <a:buNone/>
            </a:pPr>
            <a:r>
              <a:rPr lang="en-US" dirty="0"/>
              <a:t>Review </a:t>
            </a:r>
          </a:p>
          <a:p>
            <a:pPr marL="0" indent="0">
              <a:buNone/>
            </a:pPr>
            <a:r>
              <a:rPr lang="en-US" dirty="0"/>
              <a:t>Curate</a:t>
            </a:r>
          </a:p>
          <a:p>
            <a:pPr marL="0" indent="0">
              <a:buNone/>
            </a:pPr>
            <a:r>
              <a:rPr lang="en-US" dirty="0"/>
              <a:t>Distribute</a:t>
            </a:r>
          </a:p>
          <a:p>
            <a:pPr marL="0" indent="0">
              <a:buNone/>
            </a:pPr>
            <a:r>
              <a:rPr lang="en-US" dirty="0"/>
              <a:t>Lifecycle Management</a:t>
            </a:r>
          </a:p>
          <a:p>
            <a:endParaRPr lang="en-GB" dirty="0"/>
          </a:p>
          <a:p>
            <a:r>
              <a:rPr lang="en-GB" dirty="0"/>
              <a:t>150 reviewers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399CB-6B20-ED41-878A-EBD3C3125B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4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399CB-6B20-ED41-878A-EBD3C3125B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7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AA3E-6E65-6B4C-BA5B-60B2C08619C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0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B59B-1328-6C4C-938A-9D010B0F0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7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B59B-1328-6C4C-938A-9D010B0F0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7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B59B-1328-6C4C-938A-9D010B0F0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1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3585D5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B59B-1328-6C4C-938A-9D010B0F0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77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1597819"/>
            <a:ext cx="7920880" cy="1102519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event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1520" y="87474"/>
            <a:ext cx="2160240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79490" y="248725"/>
            <a:ext cx="5501511" cy="275361"/>
          </a:xfrm>
          <a:prstGeom prst="rect">
            <a:avLst/>
          </a:prstGeom>
          <a:noFill/>
        </p:spPr>
        <p:txBody>
          <a:bodyPr wrap="square" lIns="21239" tIns="10619" rIns="21239" bIns="10619" rtlCol="0">
            <a:spAutoFit/>
          </a:bodyPr>
          <a:lstStyle/>
          <a:p>
            <a:r>
              <a:rPr lang="en-GB" sz="825" b="1" dirty="0">
                <a:solidFill>
                  <a:schemeClr val="tx2"/>
                </a:solidFill>
              </a:rPr>
              <a:t>Collaboration for Leadership in Applied Health Research and Care </a:t>
            </a:r>
          </a:p>
          <a:p>
            <a:r>
              <a:rPr lang="en-GB" sz="825" b="1" dirty="0">
                <a:solidFill>
                  <a:schemeClr val="tx2"/>
                </a:solidFill>
              </a:rPr>
              <a:t>Northwest London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183525"/>
            <a:ext cx="1233187" cy="34056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4870600"/>
            <a:ext cx="9144000" cy="252278"/>
          </a:xfrm>
          <a:prstGeom prst="rect">
            <a:avLst/>
          </a:prstGeom>
          <a:solidFill>
            <a:srgbClr val="D81E05"/>
          </a:solidFill>
          <a:ln>
            <a:solidFill>
              <a:srgbClr val="D81E05"/>
            </a:solidFill>
          </a:ln>
        </p:spPr>
        <p:txBody>
          <a:bodyPr wrap="square" lIns="21239" tIns="10619" rIns="21239" bIns="10619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The National Institute for Health Research Collaboration for Leadership in Applied Health Research and Care</a:t>
            </a:r>
            <a:r>
              <a:rPr lang="en-GB" sz="750" baseline="0" dirty="0">
                <a:solidFill>
                  <a:schemeClr val="bg1"/>
                </a:solidFill>
              </a:rPr>
              <a:t> </a:t>
            </a:r>
            <a:r>
              <a:rPr lang="en-GB" sz="750" dirty="0">
                <a:solidFill>
                  <a:schemeClr val="bg1"/>
                </a:solidFill>
              </a:rPr>
              <a:t>(NIHR CLAHRC) Northwest London </a:t>
            </a:r>
          </a:p>
          <a:p>
            <a:pPr marL="0" marR="0" indent="0" algn="ctr" defTabSz="685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</a:rPr>
              <a:t>is hosted by Chelsea and Westminster Hospital NHS Foundation Trust and</a:t>
            </a:r>
            <a:r>
              <a:rPr lang="en-GB" sz="750" baseline="0" dirty="0">
                <a:solidFill>
                  <a:schemeClr val="bg1"/>
                </a:solidFill>
              </a:rPr>
              <a:t> academically led by </a:t>
            </a:r>
            <a:r>
              <a:rPr lang="en-GB" sz="750" dirty="0">
                <a:solidFill>
                  <a:schemeClr val="bg1"/>
                </a:solidFill>
              </a:rPr>
              <a:t>Imperial College London, in partnership with Northwest London</a:t>
            </a:r>
          </a:p>
        </p:txBody>
      </p:sp>
    </p:spTree>
    <p:extLst>
      <p:ext uri="{BB962C8B-B14F-4D97-AF65-F5344CB8AC3E}">
        <p14:creationId xmlns:p14="http://schemas.microsoft.com/office/powerpoint/2010/main" val="408583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session/section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enter presenter name(s) or time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1520" y="87474"/>
            <a:ext cx="2160240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9490" y="248725"/>
            <a:ext cx="5501511" cy="275361"/>
          </a:xfrm>
          <a:prstGeom prst="rect">
            <a:avLst/>
          </a:prstGeom>
          <a:noFill/>
        </p:spPr>
        <p:txBody>
          <a:bodyPr wrap="square" lIns="21239" tIns="10619" rIns="21239" bIns="10619" rtlCol="0">
            <a:spAutoFit/>
          </a:bodyPr>
          <a:lstStyle/>
          <a:p>
            <a:r>
              <a:rPr lang="en-GB" sz="825" b="1" dirty="0">
                <a:solidFill>
                  <a:schemeClr val="tx2"/>
                </a:solidFill>
              </a:rPr>
              <a:t>Collaboration for Leadership in Applied Health Research and Care </a:t>
            </a:r>
          </a:p>
          <a:p>
            <a:r>
              <a:rPr lang="en-GB" sz="825" b="1" dirty="0">
                <a:solidFill>
                  <a:schemeClr val="tx2"/>
                </a:solidFill>
              </a:rPr>
              <a:t>Northwest London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183525"/>
            <a:ext cx="1233187" cy="34056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4870600"/>
            <a:ext cx="9144000" cy="252278"/>
          </a:xfrm>
          <a:prstGeom prst="rect">
            <a:avLst/>
          </a:prstGeom>
          <a:solidFill>
            <a:srgbClr val="D81E05"/>
          </a:solidFill>
          <a:ln>
            <a:solidFill>
              <a:srgbClr val="D81E05"/>
            </a:solidFill>
          </a:ln>
        </p:spPr>
        <p:txBody>
          <a:bodyPr wrap="square" lIns="21239" tIns="10619" rIns="21239" bIns="10619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The National Institute for Health Research Collaboration for Leadership in Applied Health Research and Care</a:t>
            </a:r>
            <a:r>
              <a:rPr lang="en-GB" sz="750" baseline="0" dirty="0">
                <a:solidFill>
                  <a:schemeClr val="bg1"/>
                </a:solidFill>
              </a:rPr>
              <a:t> </a:t>
            </a:r>
            <a:r>
              <a:rPr lang="en-GB" sz="750" dirty="0">
                <a:solidFill>
                  <a:schemeClr val="bg1"/>
                </a:solidFill>
              </a:rPr>
              <a:t>(NIHR CLAHRC) Northwest London </a:t>
            </a:r>
          </a:p>
          <a:p>
            <a:pPr marL="0" marR="0" indent="0" algn="ctr" defTabSz="685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</a:rPr>
              <a:t>is hosted by Chelsea and Westminster Hospital NHS Foundation Trust and</a:t>
            </a:r>
            <a:r>
              <a:rPr lang="en-GB" sz="750" baseline="0" dirty="0">
                <a:solidFill>
                  <a:schemeClr val="bg1"/>
                </a:solidFill>
              </a:rPr>
              <a:t> academically led by </a:t>
            </a:r>
            <a:r>
              <a:rPr lang="en-GB" sz="750" dirty="0">
                <a:solidFill>
                  <a:schemeClr val="bg1"/>
                </a:solidFill>
              </a:rPr>
              <a:t>Imperial College London, in partnership with Northwest London</a:t>
            </a:r>
          </a:p>
        </p:txBody>
      </p:sp>
    </p:spTree>
    <p:extLst>
      <p:ext uri="{BB962C8B-B14F-4D97-AF65-F5344CB8AC3E}">
        <p14:creationId xmlns:p14="http://schemas.microsoft.com/office/powerpoint/2010/main" val="3202766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17" y="634380"/>
            <a:ext cx="8229600" cy="6952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1"/>
            <a:ext cx="8229600" cy="3102992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985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81" y="525394"/>
            <a:ext cx="8229600" cy="6962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264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264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3008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2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bsit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2123728" y="87474"/>
            <a:ext cx="6696744" cy="4968552"/>
          </a:xfrm>
        </p:spPr>
        <p:txBody>
          <a:bodyPr/>
          <a:lstStyle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0531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528"/>
            <a:ext cx="8229600" cy="4897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26285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2628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6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95" y="868086"/>
            <a:ext cx="8229600" cy="66413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B59B-1328-6C4C-938A-9D010B0F0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0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528"/>
            <a:ext cx="8229600" cy="4897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016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13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73528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352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4506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21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68403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7534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345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5218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8229600" cy="5437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3228"/>
            <a:ext cx="8229600" cy="37767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53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3528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3528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9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3558"/>
            <a:ext cx="8229600" cy="594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Closing Slide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18" y="141480"/>
            <a:ext cx="2197564" cy="39209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4" y="4632263"/>
            <a:ext cx="1898434" cy="37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26" y="4632263"/>
            <a:ext cx="4320480" cy="33872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91854"/>
            <a:ext cx="8229600" cy="29706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38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B59B-1328-6C4C-938A-9D010B0F0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B59B-1328-6C4C-938A-9D010B0F0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7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651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651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B59B-1328-6C4C-938A-9D010B0F07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50637" y="4941995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30000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B59B-1328-6C4C-938A-9D010B0F0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7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B59B-1328-6C4C-938A-9D010B0F0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5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B59B-1328-6C4C-938A-9D010B0F0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5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B59B-1328-6C4C-938A-9D010B0F0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9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5332"/>
            <a:ext cx="9144000" cy="859377"/>
          </a:xfrm>
          <a:prstGeom prst="rect">
            <a:avLst/>
          </a:prstGeom>
          <a:solidFill>
            <a:srgbClr val="3996D3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746"/>
            <a:ext cx="8229600" cy="641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8B59B-1328-6C4C-938A-9D010B0F07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1413812557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19999" y="191055"/>
            <a:ext cx="1246909" cy="4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342891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57168" indent="-257168" algn="l" defTabSz="34289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Arial"/>
        </a:defRPr>
      </a:lvl1pPr>
      <a:lvl2pPr marL="557199" indent="-214308" algn="l" defTabSz="342891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2"/>
          </a:solidFill>
          <a:latin typeface="Arial"/>
          <a:ea typeface="+mn-ea"/>
          <a:cs typeface="Arial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Arial"/>
          <a:ea typeface="+mn-ea"/>
          <a:cs typeface="Arial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2"/>
          </a:solidFill>
          <a:latin typeface="Arial"/>
          <a:ea typeface="+mn-ea"/>
          <a:cs typeface="Arial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2"/>
          </a:solidFill>
          <a:latin typeface="Arial"/>
          <a:ea typeface="+mn-ea"/>
          <a:cs typeface="Arial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89553"/>
            <a:ext cx="8229600" cy="3805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9" y="141480"/>
            <a:ext cx="2376264" cy="42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NIHR CLAHRC</a:t>
            </a:r>
          </a:p>
          <a:p>
            <a:r>
              <a:rPr lang="en-GB" sz="788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Northwest London</a:t>
            </a:r>
          </a:p>
        </p:txBody>
      </p:sp>
    </p:spTree>
    <p:extLst>
      <p:ext uri="{BB962C8B-B14F-4D97-AF65-F5344CB8AC3E}">
        <p14:creationId xmlns:p14="http://schemas.microsoft.com/office/powerpoint/2010/main" val="366077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Charles.Lowe@ourmobilehealth.co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Charles.Lowe@ourmobilehealth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digital-single-market/en/privacy-code-conduct-mobile-health-app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kkallasbctal.wikispaces.com/Principles+of+EAT+Nov+30+-+Dec+18" TargetMode="External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12" Type="http://schemas.openxmlformats.org/officeDocument/2006/relationships/hyperlink" Target="http://commons.wikimedia.org/wiki/File:NZ_Army_Engineers_distribute_supplies_a_New_Brighton_Beach_after_Christchurch_Earthquake_-_Flickr_-_NZ_Defence_Force.jpg" TargetMode="External"/><Relationship Id="rId17" Type="http://schemas.openxmlformats.org/officeDocument/2006/relationships/hyperlink" Target="http://www.stubbornmule.net/2008/05/anatomy-of-a-bubble/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fro-ip.blogspot.com/2012/07/10-reasons-to-follow-european-approach.html" TargetMode="External"/><Relationship Id="rId11" Type="http://schemas.openxmlformats.org/officeDocument/2006/relationships/image" Target="../media/image17.jpg"/><Relationship Id="rId5" Type="http://schemas.openxmlformats.org/officeDocument/2006/relationships/image" Target="../media/image14.jpg"/><Relationship Id="rId15" Type="http://schemas.openxmlformats.org/officeDocument/2006/relationships/hyperlink" Target="https://creativecommons.org/licenses/by-nc/2.0/" TargetMode="External"/><Relationship Id="rId10" Type="http://schemas.openxmlformats.org/officeDocument/2006/relationships/hyperlink" Target="http://www.flickr.com/photos/71531951@N00/6926207659/" TargetMode="External"/><Relationship Id="rId4" Type="http://schemas.openxmlformats.org/officeDocument/2006/relationships/hyperlink" Target="http://melrosecurriculum.wikispaces.com/Academic+Vocabulary" TargetMode="External"/><Relationship Id="rId9" Type="http://schemas.openxmlformats.org/officeDocument/2006/relationships/image" Target="../media/image16.jpg"/><Relationship Id="rId14" Type="http://schemas.openxmlformats.org/officeDocument/2006/relationships/hyperlink" Target="http://www.flickr.com/photos/b2bmarketingconsultant/439988699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-MOBILE-PHONE-facebook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084"/>
            <a:ext cx="9144000" cy="52728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3437631"/>
          </a:xfrm>
          <a:prstGeom prst="rect">
            <a:avLst/>
          </a:prstGeom>
          <a:solidFill>
            <a:srgbClr val="3996D3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hlinkClick r:id="rId4"/>
            </a:endParaRPr>
          </a:p>
          <a:p>
            <a:pPr algn="ctr"/>
            <a:endParaRPr lang="en-US" sz="2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hlinkClick r:id="rId4"/>
            </a:endParaRPr>
          </a:p>
          <a:p>
            <a:pPr algn="ctr"/>
            <a:endParaRPr lang="en-US" sz="2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hlinkClick r:id="rId4"/>
            </a:endParaRPr>
          </a:p>
          <a:p>
            <a:pPr algn="ctr"/>
            <a:endParaRPr lang="en-US" sz="2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hlinkClick r:id="rId4"/>
            </a:endParaRPr>
          </a:p>
          <a:p>
            <a:pPr algn="ctr"/>
            <a:endParaRPr lang="en-US" sz="2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hlinkClick r:id="rId4"/>
            </a:endParaRPr>
          </a:p>
          <a:p>
            <a:pPr algn="ctr"/>
            <a:endParaRPr lang="en-US" sz="2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hlinkClick r:id="rId4"/>
            </a:endParaRPr>
          </a:p>
          <a:p>
            <a:pPr algn="ctr"/>
            <a:r>
              <a:rPr lang="en-US" sz="2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Charles.Lowe@ourmobilehealth.com</a:t>
            </a:r>
            <a:endParaRPr lang="en-US" sz="2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+447860 619424</a:t>
            </a:r>
          </a:p>
          <a:p>
            <a:pPr algn="ctr"/>
            <a:r>
              <a:rPr lang="en-US" sz="2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@LoweCM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ourmobilehealth</a:t>
            </a:r>
          </a:p>
        </p:txBody>
      </p:sp>
      <p:pic>
        <p:nvPicPr>
          <p:cNvPr id="7" name="Picture 6" descr="141381255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602" y="3772728"/>
            <a:ext cx="2289214" cy="8550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BAB88-ABE4-4364-AFE6-DC03AD26C36D}"/>
              </a:ext>
            </a:extLst>
          </p:cNvPr>
          <p:cNvSpPr txBox="1"/>
          <p:nvPr/>
        </p:nvSpPr>
        <p:spPr>
          <a:xfrm>
            <a:off x="1365504" y="659135"/>
            <a:ext cx="6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Data protection, new tech and privacy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47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76463"/>
            <a:ext cx="9144000" cy="1242517"/>
          </a:xfrm>
          <a:prstGeom prst="rect">
            <a:avLst/>
          </a:prstGeom>
          <a:solidFill>
            <a:srgbClr val="3996D3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TRUST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It’s about building confidence</a:t>
            </a:r>
          </a:p>
        </p:txBody>
      </p:sp>
    </p:spTree>
    <p:extLst>
      <p:ext uri="{BB962C8B-B14F-4D97-AF65-F5344CB8AC3E}">
        <p14:creationId xmlns:p14="http://schemas.microsoft.com/office/powerpoint/2010/main" val="116789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to Q2 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79" y="132858"/>
            <a:ext cx="628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How are patients affected?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2164A-7D9B-4365-9905-42F7C44EB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752" y="1559557"/>
            <a:ext cx="6480048" cy="3035065"/>
          </a:xfrm>
        </p:spPr>
        <p:txBody>
          <a:bodyPr/>
          <a:lstStyle/>
          <a:p>
            <a:r>
              <a:rPr lang="en-GB" dirty="0"/>
              <a:t>NHS Apps Library</a:t>
            </a:r>
          </a:p>
          <a:p>
            <a:r>
              <a:rPr lang="en-GB" dirty="0"/>
              <a:t>EMIS Apps Library</a:t>
            </a:r>
          </a:p>
          <a:p>
            <a:r>
              <a:rPr lang="en-GB" dirty="0"/>
              <a:t>Diabetes Prevention Programme</a:t>
            </a:r>
          </a:p>
          <a:p>
            <a:r>
              <a:rPr lang="en-GB" dirty="0"/>
              <a:t>Good Thinking (mental health)</a:t>
            </a:r>
          </a:p>
          <a:p>
            <a:r>
              <a:rPr lang="en-GB" dirty="0"/>
              <a:t>Parkinson’s UK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6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-MOBILE-PHONE-facebook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084"/>
            <a:ext cx="9144000" cy="52728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194560"/>
            <a:ext cx="9144000" cy="1450847"/>
          </a:xfrm>
          <a:prstGeom prst="rect">
            <a:avLst/>
          </a:prstGeom>
          <a:solidFill>
            <a:srgbClr val="3996D3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Charles.Lowe@ourmobilehealth.com</a:t>
            </a:r>
            <a:endParaRPr lang="en-US" sz="2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+447860 619424</a:t>
            </a:r>
          </a:p>
          <a:p>
            <a:pPr algn="ctr"/>
            <a:r>
              <a:rPr lang="en-US" sz="2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@LoweCM</a:t>
            </a:r>
          </a:p>
          <a:p>
            <a:pPr algn="ctr"/>
            <a:r>
              <a:rPr lang="en-GB" sz="2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ourmobilehealth</a:t>
            </a:r>
          </a:p>
        </p:txBody>
      </p:sp>
      <p:pic>
        <p:nvPicPr>
          <p:cNvPr id="7" name="Picture 6" descr="141381255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602" y="3772728"/>
            <a:ext cx="2289214" cy="8550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BAB88-ABE4-4364-AFE6-DC03AD26C36D}"/>
              </a:ext>
            </a:extLst>
          </p:cNvPr>
          <p:cNvSpPr txBox="1"/>
          <p:nvPr/>
        </p:nvSpPr>
        <p:spPr>
          <a:xfrm>
            <a:off x="3103602" y="771257"/>
            <a:ext cx="484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81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45D569-2507-4C08-A57D-FD91FBBC7A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Warnings:</a:t>
            </a: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1) I am not a lawyer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2) 15 minutes is way too short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114E6F-3434-4528-AA7B-CF70CAF5E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94112"/>
            <a:ext cx="6400800" cy="1314450"/>
          </a:xfrm>
        </p:spPr>
        <p:txBody>
          <a:bodyPr/>
          <a:lstStyle/>
          <a:p>
            <a:r>
              <a:rPr lang="en-GB" dirty="0"/>
              <a:t>So please familiarise yourself with the laws and check any important statements with your local legal advisers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0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1C29-FD9F-4714-A3AF-7D077237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873"/>
            <a:ext cx="8229600" cy="664130"/>
          </a:xfrm>
        </p:spPr>
        <p:txBody>
          <a:bodyPr/>
          <a:lstStyle/>
          <a:p>
            <a:r>
              <a:rPr lang="en-GB" dirty="0"/>
              <a:t>General Data Protection Regulation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DAAC3-746F-4508-BC77-07D7215AB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aka GDPR</a:t>
            </a:r>
          </a:p>
          <a:p>
            <a:r>
              <a:rPr lang="en-GB" dirty="0"/>
              <a:t>Comes into force 25 May 2018 – 38 days’ time!</a:t>
            </a:r>
          </a:p>
          <a:p>
            <a:r>
              <a:rPr lang="en-GB" dirty="0"/>
              <a:t>Huge non-compliance cost: fines 4% global </a:t>
            </a:r>
            <a:r>
              <a:rPr lang="en-GB" dirty="0" err="1"/>
              <a:t>t’over</a:t>
            </a:r>
            <a:r>
              <a:rPr lang="en-GB" dirty="0"/>
              <a:t>/€20m, plus compensation claims &amp; reputational damage</a:t>
            </a:r>
          </a:p>
          <a:p>
            <a:r>
              <a:rPr lang="en-GB" dirty="0"/>
              <a:t>“Personal data” now includes genetic, mental, economic, cultural &amp; social identity data</a:t>
            </a:r>
          </a:p>
          <a:p>
            <a:r>
              <a:rPr lang="en-GB" dirty="0"/>
              <a:t>New role of DPO as a person with expert knowledge of DP law and practices to ensure internal compliance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4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key principles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98700" y="2997791"/>
            <a:ext cx="2175257" cy="1852875"/>
            <a:chOff x="255247" y="1244211"/>
            <a:chExt cx="3624775" cy="3413601"/>
          </a:xfrm>
        </p:grpSpPr>
        <p:pic>
          <p:nvPicPr>
            <p:cNvPr id="4" name="Picture 3" descr="Design Law Seminar In Geneva Discusses Current Issues And Concer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47" y="2239407"/>
              <a:ext cx="3624775" cy="241840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3875" y="1244211"/>
              <a:ext cx="3104459" cy="1077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Privacy by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80133" y="1063228"/>
            <a:ext cx="4254673" cy="3787437"/>
            <a:chOff x="7356166" y="793075"/>
            <a:chExt cx="4789096" cy="4166403"/>
          </a:xfrm>
        </p:grpSpPr>
        <p:pic>
          <p:nvPicPr>
            <p:cNvPr id="5" name="Picture 4" descr="How to secure your assets, minimise taxes and eliminate death costs ...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166" y="1785506"/>
              <a:ext cx="4789096" cy="317397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932445" y="793075"/>
              <a:ext cx="1695935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500" dirty="0"/>
                <a:t>Data</a:t>
              </a:r>
              <a:endParaRPr lang="en-US" sz="45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6791" y="961013"/>
            <a:ext cx="4133342" cy="2036778"/>
            <a:chOff x="229306" y="565882"/>
            <a:chExt cx="6796997" cy="3138990"/>
          </a:xfrm>
        </p:grpSpPr>
        <p:pic>
          <p:nvPicPr>
            <p:cNvPr id="6" name="Picture 5" descr="File:Check Box Noun project 10759.sv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31" y="565882"/>
              <a:ext cx="3400572" cy="31389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9306" y="1210962"/>
              <a:ext cx="3063594" cy="1660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Privacy by</a:t>
              </a:r>
            </a:p>
            <a:p>
              <a:r>
                <a:rPr lang="en-GB" sz="3200" dirty="0"/>
                <a:t>default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73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CEC2-6FB7-4976-B04C-E5FB6ECB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41" y="81873"/>
            <a:ext cx="8229600" cy="664130"/>
          </a:xfrm>
        </p:spPr>
        <p:txBody>
          <a:bodyPr/>
          <a:lstStyle/>
          <a:p>
            <a:r>
              <a:rPr lang="en-GB" dirty="0"/>
              <a:t>Key implications for patients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7B827-D743-458D-B701-2B0D09B8B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Explicit consent now required for data storage/use</a:t>
            </a:r>
          </a:p>
          <a:p>
            <a:r>
              <a:rPr lang="en-GB" dirty="0"/>
              <a:t>Consent can be withdrawn</a:t>
            </a:r>
          </a:p>
          <a:p>
            <a:r>
              <a:rPr lang="en-GB" dirty="0"/>
              <a:t>Right to erasure/be forgotten</a:t>
            </a:r>
          </a:p>
          <a:p>
            <a:r>
              <a:rPr lang="en-GB" dirty="0"/>
              <a:t>Privacy policies must be comprehensive, simple, easy to understand</a:t>
            </a:r>
          </a:p>
          <a:p>
            <a:r>
              <a:rPr lang="en-GB" dirty="0"/>
              <a:t>Access to personal data cannot (normally) be refused</a:t>
            </a:r>
          </a:p>
          <a:p>
            <a:r>
              <a:rPr lang="en-GB" dirty="0"/>
              <a:t>Right of data portability between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4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tch scrap surveillance law over privacy concerns – Boing Bo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999FF">
              <a:alpha val="87059"/>
            </a:srgbClr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42" y="118498"/>
            <a:ext cx="8229600" cy="66413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EC response for mHealth apps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EC-initiated industry Code of Conduct: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 response to EC Green Paper 2014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Initially voluntary, however volunteers accept legal liability under GDPR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Based on GDPR with appropriate mHealth enhancements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Current structure Q&amp;A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Issue remains ensuring compliance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Still needs Article 29 WP approval for completion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See </a:t>
            </a:r>
            <a:r>
              <a:rPr lang="en-GB" dirty="0">
                <a:solidFill>
                  <a:srgbClr val="C00000"/>
                </a:solidFill>
                <a:hlinkClick r:id="rId3"/>
              </a:rPr>
              <a:t>https://ec.europa.eu/digital-single-market/en/privacy-code-conduct-mobile-health-apps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6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536.jpeg"/>
          <p:cNvPicPr>
            <a:picLocks noChangeAspect="1"/>
          </p:cNvPicPr>
          <p:nvPr/>
        </p:nvPicPr>
        <p:blipFill>
          <a:blip r:embed="rId2" cstate="print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52" y="871423"/>
            <a:ext cx="9144000" cy="43006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730" y="228924"/>
            <a:ext cx="8293939" cy="6424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How we assess apps</a:t>
            </a:r>
            <a:br>
              <a:rPr lang="en-US" dirty="0">
                <a:solidFill>
                  <a:schemeClr val="tx2"/>
                </a:solidFill>
              </a:rPr>
            </a:b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flipV="1">
            <a:off x="884882" y="1294112"/>
            <a:ext cx="7100529" cy="9765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52" y="3174425"/>
            <a:ext cx="59460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1" dirty="0">
                <a:solidFill>
                  <a:schemeClr val="tx2"/>
                </a:solidFill>
              </a:rPr>
              <a:t>Apps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99483" y="4791306"/>
            <a:ext cx="945034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solidFill>
                  <a:schemeClr val="tx2"/>
                </a:solidFill>
              </a:rPr>
              <a:t>Monitor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1104900" y="4695163"/>
            <a:ext cx="6390700" cy="150748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2" name="TextBox 51"/>
          <p:cNvSpPr txBox="1"/>
          <p:nvPr/>
        </p:nvSpPr>
        <p:spPr>
          <a:xfrm rot="10800000" flipV="1">
            <a:off x="5555004" y="999014"/>
            <a:ext cx="1073203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solidFill>
                  <a:schemeClr val="tx2"/>
                </a:solidFill>
              </a:rPr>
              <a:t>REVIEW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69694" y="2742740"/>
            <a:ext cx="1086416" cy="71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solidFill>
                  <a:schemeClr val="tx2"/>
                </a:solidFill>
              </a:rPr>
              <a:t>CURATE</a:t>
            </a:r>
          </a:p>
          <a:p>
            <a:r>
              <a:rPr lang="en-US" sz="1351" dirty="0">
                <a:solidFill>
                  <a:schemeClr val="tx2"/>
                </a:solidFill>
              </a:rPr>
              <a:t>&amp; Distribute</a:t>
            </a:r>
          </a:p>
          <a:p>
            <a:endParaRPr lang="en-US" sz="1351" dirty="0">
              <a:solidFill>
                <a:schemeClr val="tx2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-114" r="12489" b="34374"/>
          <a:stretch/>
        </p:blipFill>
        <p:spPr>
          <a:xfrm>
            <a:off x="7909488" y="3513791"/>
            <a:ext cx="909286" cy="637493"/>
          </a:xfrm>
          <a:prstGeom prst="rect">
            <a:avLst/>
          </a:prstGeom>
        </p:spPr>
      </p:pic>
      <p:sp>
        <p:nvSpPr>
          <p:cNvPr id="56" name="Left Brace 55"/>
          <p:cNvSpPr/>
          <p:nvPr/>
        </p:nvSpPr>
        <p:spPr>
          <a:xfrm>
            <a:off x="7535395" y="1661468"/>
            <a:ext cx="334299" cy="2919724"/>
          </a:xfrm>
          <a:prstGeom prst="leftBrace">
            <a:avLst>
              <a:gd name="adj1" fmla="val 6896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9" name="Rectangle 58"/>
          <p:cNvSpPr/>
          <p:nvPr/>
        </p:nvSpPr>
        <p:spPr>
          <a:xfrm>
            <a:off x="832606" y="1391771"/>
            <a:ext cx="2510978" cy="3314154"/>
          </a:xfrm>
          <a:prstGeom prst="rect">
            <a:avLst/>
          </a:prstGeom>
          <a:solidFill>
            <a:srgbClr val="3996D3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Assessment: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Overview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Effectiveness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Regulatory Approval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Clinical Safety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Privacy &amp; Confidentiality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Security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Usability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Accessibility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Interoperability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Technical Stability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Development plan</a:t>
            </a:r>
            <a:r>
              <a:rPr lang="en-US" dirty="0"/>
              <a:t> </a:t>
            </a: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Font typeface="Arial" charset="0"/>
              <a:buChar char="•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Font typeface="Arial" charset="0"/>
              <a:buChar char="•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AutoNum type="arabicPeriod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326213" y="3513791"/>
            <a:ext cx="1378935" cy="1066785"/>
          </a:xfrm>
          <a:prstGeom prst="rect">
            <a:avLst/>
          </a:prstGeom>
          <a:solidFill>
            <a:srgbClr val="3996D3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Regulations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Standards</a:t>
            </a:r>
          </a:p>
          <a:p>
            <a:r>
              <a:rPr lang="en-US" sz="1600" dirty="0">
                <a:solidFill>
                  <a:schemeClr val="bg1"/>
                </a:solidFill>
              </a:rPr>
              <a:t>Best Practice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699803" y="2589335"/>
            <a:ext cx="1491400" cy="1282846"/>
          </a:xfrm>
          <a:prstGeom prst="rect">
            <a:avLst/>
          </a:prstGeom>
          <a:solidFill>
            <a:srgbClr val="3996D3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3 Experts: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Clinical </a:t>
            </a:r>
          </a:p>
          <a:p>
            <a:r>
              <a:rPr lang="en-US" sz="1600" dirty="0">
                <a:solidFill>
                  <a:schemeClr val="bg1"/>
                </a:solidFill>
              </a:rPr>
              <a:t>Patient Safety </a:t>
            </a:r>
          </a:p>
          <a:p>
            <a:r>
              <a:rPr lang="en-US" sz="1600" dirty="0">
                <a:solidFill>
                  <a:schemeClr val="bg1"/>
                </a:solidFill>
              </a:rPr>
              <a:t>IT/IG </a:t>
            </a: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Font typeface="Arial" charset="0"/>
              <a:buChar char="•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Font typeface="Arial" charset="0"/>
              <a:buChar char="•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AutoNum type="arabicPeriod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191203" y="2105136"/>
            <a:ext cx="1536905" cy="698702"/>
          </a:xfrm>
          <a:prstGeom prst="rect">
            <a:avLst/>
          </a:prstGeom>
          <a:solidFill>
            <a:srgbClr val="3996D3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Consolidation &amp; Check </a:t>
            </a: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Font typeface="Arial" charset="0"/>
              <a:buChar char="•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Font typeface="Arial" charset="0"/>
              <a:buChar char="•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AutoNum type="arabicPeriod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88677" y="999014"/>
            <a:ext cx="713323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solidFill>
                  <a:schemeClr val="tx2"/>
                </a:solidFill>
              </a:rPr>
              <a:t>ASSESS</a:t>
            </a:r>
          </a:p>
        </p:txBody>
      </p:sp>
      <p:sp>
        <p:nvSpPr>
          <p:cNvPr id="57" name="Right Brace 56"/>
          <p:cNvSpPr/>
          <p:nvPr/>
        </p:nvSpPr>
        <p:spPr>
          <a:xfrm>
            <a:off x="459136" y="1661468"/>
            <a:ext cx="425746" cy="2919724"/>
          </a:xfrm>
          <a:prstGeom prst="rightBrace">
            <a:avLst>
              <a:gd name="adj1" fmla="val 36127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5981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536.jpeg"/>
          <p:cNvPicPr>
            <a:picLocks noChangeAspect="1"/>
          </p:cNvPicPr>
          <p:nvPr/>
        </p:nvPicPr>
        <p:blipFill>
          <a:blip r:embed="rId2" cstate="print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52" y="871423"/>
            <a:ext cx="9144000" cy="43006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730" y="228924"/>
            <a:ext cx="8293939" cy="6424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How we assess apps</a:t>
            </a:r>
            <a:br>
              <a:rPr lang="en-US" dirty="0">
                <a:solidFill>
                  <a:schemeClr val="tx2"/>
                </a:solidFill>
              </a:rPr>
            </a:b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flipV="1">
            <a:off x="884882" y="1294112"/>
            <a:ext cx="7100529" cy="9765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52" y="3174425"/>
            <a:ext cx="59460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1" dirty="0">
                <a:solidFill>
                  <a:schemeClr val="tx2"/>
                </a:solidFill>
              </a:rPr>
              <a:t>Apps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99483" y="4791306"/>
            <a:ext cx="945034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solidFill>
                  <a:schemeClr val="tx2"/>
                </a:solidFill>
              </a:rPr>
              <a:t>Monitor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1104900" y="4695163"/>
            <a:ext cx="6390700" cy="150748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2" name="TextBox 51"/>
          <p:cNvSpPr txBox="1"/>
          <p:nvPr/>
        </p:nvSpPr>
        <p:spPr>
          <a:xfrm rot="10800000" flipV="1">
            <a:off x="5555004" y="999014"/>
            <a:ext cx="1073203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solidFill>
                  <a:schemeClr val="tx2"/>
                </a:solidFill>
              </a:rPr>
              <a:t>REVIEW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69694" y="2742740"/>
            <a:ext cx="1086416" cy="71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solidFill>
                  <a:schemeClr val="tx2"/>
                </a:solidFill>
              </a:rPr>
              <a:t>CURATE</a:t>
            </a:r>
          </a:p>
          <a:p>
            <a:r>
              <a:rPr lang="en-US" sz="1351" dirty="0">
                <a:solidFill>
                  <a:schemeClr val="tx2"/>
                </a:solidFill>
              </a:rPr>
              <a:t>&amp; Distribute</a:t>
            </a:r>
          </a:p>
          <a:p>
            <a:endParaRPr lang="en-US" sz="1351" dirty="0">
              <a:solidFill>
                <a:schemeClr val="tx2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-114" r="12489" b="34374"/>
          <a:stretch/>
        </p:blipFill>
        <p:spPr>
          <a:xfrm>
            <a:off x="7909488" y="3513791"/>
            <a:ext cx="909286" cy="637493"/>
          </a:xfrm>
          <a:prstGeom prst="rect">
            <a:avLst/>
          </a:prstGeom>
        </p:spPr>
      </p:pic>
      <p:sp>
        <p:nvSpPr>
          <p:cNvPr id="56" name="Left Brace 55"/>
          <p:cNvSpPr/>
          <p:nvPr/>
        </p:nvSpPr>
        <p:spPr>
          <a:xfrm>
            <a:off x="7535395" y="1661468"/>
            <a:ext cx="334299" cy="2919724"/>
          </a:xfrm>
          <a:prstGeom prst="leftBrace">
            <a:avLst>
              <a:gd name="adj1" fmla="val 6896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9" name="Rectangle 58"/>
          <p:cNvSpPr/>
          <p:nvPr/>
        </p:nvSpPr>
        <p:spPr>
          <a:xfrm>
            <a:off x="832606" y="1391771"/>
            <a:ext cx="2510978" cy="3314154"/>
          </a:xfrm>
          <a:prstGeom prst="rect">
            <a:avLst/>
          </a:prstGeom>
          <a:solidFill>
            <a:srgbClr val="3996D3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Assessment: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Overview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Effectiveness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Regulatory Approval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Clinical Safety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b="1" dirty="0">
                <a:solidFill>
                  <a:srgbClr val="FFFF00"/>
                </a:solidFill>
              </a:rPr>
              <a:t>Privacy &amp; Confidentiality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Security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Usability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Accessibility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Interoperability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Technical Stability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Development plan</a:t>
            </a:r>
            <a:r>
              <a:rPr lang="en-US" dirty="0"/>
              <a:t> </a:t>
            </a: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Font typeface="Arial" charset="0"/>
              <a:buChar char="•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Font typeface="Arial" charset="0"/>
              <a:buChar char="•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AutoNum type="arabicPeriod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326213" y="3513791"/>
            <a:ext cx="1378935" cy="1066785"/>
          </a:xfrm>
          <a:prstGeom prst="rect">
            <a:avLst/>
          </a:prstGeom>
          <a:solidFill>
            <a:srgbClr val="3996D3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Regulations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Standards</a:t>
            </a:r>
          </a:p>
          <a:p>
            <a:r>
              <a:rPr lang="en-US" sz="1600" dirty="0">
                <a:solidFill>
                  <a:schemeClr val="bg1"/>
                </a:solidFill>
              </a:rPr>
              <a:t>Best Practice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699803" y="2589335"/>
            <a:ext cx="1491400" cy="1282846"/>
          </a:xfrm>
          <a:prstGeom prst="rect">
            <a:avLst/>
          </a:prstGeom>
          <a:solidFill>
            <a:srgbClr val="3996D3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3 Experts: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Clinical </a:t>
            </a:r>
          </a:p>
          <a:p>
            <a:r>
              <a:rPr lang="en-US" sz="1600" dirty="0">
                <a:solidFill>
                  <a:schemeClr val="bg1"/>
                </a:solidFill>
              </a:rPr>
              <a:t>Patient Safety </a:t>
            </a:r>
          </a:p>
          <a:p>
            <a:r>
              <a:rPr lang="en-US" sz="1600" dirty="0">
                <a:solidFill>
                  <a:schemeClr val="bg1"/>
                </a:solidFill>
              </a:rPr>
              <a:t>IT/IG </a:t>
            </a: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Font typeface="Arial" charset="0"/>
              <a:buChar char="•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Font typeface="Arial" charset="0"/>
              <a:buChar char="•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AutoNum type="arabicPeriod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191203" y="2105136"/>
            <a:ext cx="1536905" cy="698702"/>
          </a:xfrm>
          <a:prstGeom prst="rect">
            <a:avLst/>
          </a:prstGeom>
          <a:solidFill>
            <a:srgbClr val="3996D3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Consolidation &amp; Check </a:t>
            </a:r>
          </a:p>
          <a:p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Font typeface="Arial" charset="0"/>
              <a:buChar char="•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Font typeface="Arial" charset="0"/>
              <a:buChar char="•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685783" indent="-685783">
              <a:buAutoNum type="arabicPeriod"/>
            </a:pP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88677" y="999014"/>
            <a:ext cx="713323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solidFill>
                  <a:schemeClr val="tx2"/>
                </a:solidFill>
              </a:rPr>
              <a:t>ASSESS</a:t>
            </a:r>
          </a:p>
        </p:txBody>
      </p:sp>
      <p:sp>
        <p:nvSpPr>
          <p:cNvPr id="57" name="Right Brace 56"/>
          <p:cNvSpPr/>
          <p:nvPr/>
        </p:nvSpPr>
        <p:spPr>
          <a:xfrm>
            <a:off x="459136" y="1661468"/>
            <a:ext cx="425746" cy="2919724"/>
          </a:xfrm>
          <a:prstGeom prst="rightBrace">
            <a:avLst>
              <a:gd name="adj1" fmla="val 36127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1722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1" y="152250"/>
            <a:ext cx="8229600" cy="66413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basic processes this fits into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62874-C222-46A6-BA1D-21E74F932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3348" y="1102156"/>
            <a:ext cx="1967928" cy="1574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D6595F-8202-4431-958E-679DC042E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42553" y="1101672"/>
            <a:ext cx="2165032" cy="1574826"/>
          </a:xfrm>
          <a:prstGeom prst="rect">
            <a:avLst/>
          </a:prstGeom>
        </p:spPr>
      </p:pic>
      <p:pic>
        <p:nvPicPr>
          <p:cNvPr id="12" name="Picture 11" descr="A close up of a clock&#10;&#10;Description generated with high confidence">
            <a:extLst>
              <a:ext uri="{FF2B5EF4-FFF2-40B4-BE49-F238E27FC236}">
                <a16:creationId xmlns:a16="http://schemas.microsoft.com/office/drawing/2014/main" id="{B27E9F0B-DFF2-4F37-BD95-48EADDB231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108862" y="1113535"/>
            <a:ext cx="2414112" cy="1579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802C25-FAD8-4035-852B-2A18A47E77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73348" y="2930930"/>
            <a:ext cx="1967928" cy="1310640"/>
          </a:xfrm>
          <a:prstGeom prst="rect">
            <a:avLst/>
          </a:prstGeom>
        </p:spPr>
      </p:pic>
      <p:pic>
        <p:nvPicPr>
          <p:cNvPr id="18" name="Picture 17" descr="A picture containing person, man, box&#10;&#10;Description generated with high confidence">
            <a:extLst>
              <a:ext uri="{FF2B5EF4-FFF2-40B4-BE49-F238E27FC236}">
                <a16:creationId xmlns:a16="http://schemas.microsoft.com/office/drawing/2014/main" id="{325D6161-E523-40CC-B9A7-440C005390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142553" y="2852290"/>
            <a:ext cx="2165032" cy="14433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6AC0D5B-F0F8-4562-AE65-D9E46B662757}"/>
              </a:ext>
            </a:extLst>
          </p:cNvPr>
          <p:cNvSpPr txBox="1"/>
          <p:nvPr/>
        </p:nvSpPr>
        <p:spPr>
          <a:xfrm>
            <a:off x="373348" y="4904909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2" tooltip="http://commons.wikimedia.org/wiki/File:NZ_Army_Engineers_distribute_supplies_a_New_Brighton_Beach_after_Christchurch_Earthquake_-_Flickr_-_NZ_Defence_Force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3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99384B-C910-4830-96E1-F9D0F8E895A0}"/>
              </a:ext>
            </a:extLst>
          </p:cNvPr>
          <p:cNvSpPr txBox="1"/>
          <p:nvPr/>
        </p:nvSpPr>
        <p:spPr>
          <a:xfrm>
            <a:off x="5619750" y="4896306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4" tooltip="http://www.flickr.com/photos/b2bmarketingconsultant/4399886998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5" tooltip="https://creativecommons.org/licenses/by-nc/2.0/"/>
              </a:rPr>
              <a:t>CC BY-NC</a:t>
            </a:r>
            <a:endParaRPr lang="en-US" sz="900" dirty="0"/>
          </a:p>
        </p:txBody>
      </p:sp>
      <p:pic>
        <p:nvPicPr>
          <p:cNvPr id="30" name="Picture 2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6C59932-E3E8-4A23-BB44-798E89A766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6108862" y="2852290"/>
            <a:ext cx="2414112" cy="15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AHRC - presentation slide">
  <a:themeElements>
    <a:clrScheme name="CLAHRC Colour Theme1">
      <a:dk1>
        <a:sysClr val="windowText" lastClr="000000"/>
      </a:dk1>
      <a:lt1>
        <a:srgbClr val="FFFFFF"/>
      </a:lt1>
      <a:dk2>
        <a:srgbClr val="D81E05"/>
      </a:dk2>
      <a:lt2>
        <a:srgbClr val="003893"/>
      </a:lt2>
      <a:accent1>
        <a:srgbClr val="006B54"/>
      </a:accent1>
      <a:accent2>
        <a:srgbClr val="931638"/>
      </a:accent2>
      <a:accent3>
        <a:srgbClr val="0072C6"/>
      </a:accent3>
      <a:accent4>
        <a:srgbClr val="F7E214"/>
      </a:accent4>
      <a:accent5>
        <a:srgbClr val="A00054"/>
      </a:accent5>
      <a:accent6>
        <a:srgbClr val="00ADC6"/>
      </a:accent6>
      <a:hlink>
        <a:srgbClr val="003893"/>
      </a:hlink>
      <a:folHlink>
        <a:srgbClr val="931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On-screen Show (16:9)</PresentationFormat>
  <Paragraphs>161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CLAHRC - presentation slide</vt:lpstr>
      <vt:lpstr>PowerPoint Presentation</vt:lpstr>
      <vt:lpstr>Warnings:  1) I am not a lawyer 2) 15 minutes is way too short</vt:lpstr>
      <vt:lpstr>General Data Protection Regulation</vt:lpstr>
      <vt:lpstr>Three key principles</vt:lpstr>
      <vt:lpstr>Key implications for patients</vt:lpstr>
      <vt:lpstr>EC response for mHealth apps</vt:lpstr>
      <vt:lpstr>How we assess apps </vt:lpstr>
      <vt:lpstr>How we assess apps </vt:lpstr>
      <vt:lpstr>The basic processes this fits into</vt:lpstr>
      <vt:lpstr>PowerPoint Presentation</vt:lpstr>
      <vt:lpstr>Experience to Q2 17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Wyatt</dc:creator>
  <cp:lastModifiedBy>Giuseppe</cp:lastModifiedBy>
  <cp:revision>347</cp:revision>
  <cp:lastPrinted>2018-01-22T10:10:49Z</cp:lastPrinted>
  <dcterms:created xsi:type="dcterms:W3CDTF">2016-09-16T09:10:14Z</dcterms:created>
  <dcterms:modified xsi:type="dcterms:W3CDTF">2018-04-09T10:14:52Z</dcterms:modified>
</cp:coreProperties>
</file>