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</p:sldMasterIdLst>
  <p:notesMasterIdLst>
    <p:notesMasterId r:id="rId30"/>
  </p:notesMasterIdLst>
  <p:sldIdLst>
    <p:sldId id="350" r:id="rId3"/>
    <p:sldId id="358" r:id="rId4"/>
    <p:sldId id="349" r:id="rId5"/>
    <p:sldId id="367" r:id="rId6"/>
    <p:sldId id="351" r:id="rId7"/>
    <p:sldId id="357" r:id="rId8"/>
    <p:sldId id="352" r:id="rId9"/>
    <p:sldId id="354" r:id="rId10"/>
    <p:sldId id="342" r:id="rId11"/>
    <p:sldId id="343" r:id="rId12"/>
    <p:sldId id="344" r:id="rId13"/>
    <p:sldId id="347" r:id="rId14"/>
    <p:sldId id="348" r:id="rId15"/>
    <p:sldId id="371" r:id="rId16"/>
    <p:sldId id="359" r:id="rId17"/>
    <p:sldId id="360" r:id="rId18"/>
    <p:sldId id="361" r:id="rId19"/>
    <p:sldId id="362" r:id="rId20"/>
    <p:sldId id="363" r:id="rId21"/>
    <p:sldId id="365" r:id="rId22"/>
    <p:sldId id="366" r:id="rId23"/>
    <p:sldId id="364" r:id="rId24"/>
    <p:sldId id="368" r:id="rId25"/>
    <p:sldId id="369" r:id="rId26"/>
    <p:sldId id="370" r:id="rId27"/>
    <p:sldId id="329" r:id="rId28"/>
    <p:sldId id="278" r:id="rId29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sp>
        <p:nvSpPr>
          <p:cNvPr id="5137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38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5A5FA09-0EED-5744-BC95-6E9CAFE999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AA2A37-4EB5-4640-8BB2-146BC860AE3A}" type="slidenum">
              <a:rPr lang="en-US" sz="1200">
                <a:latin typeface="Times New Roman" charset="0"/>
                <a:ea typeface="MS PGothic" charset="0"/>
                <a:cs typeface="MS PGothic" charset="0"/>
              </a:rPr>
              <a:pPr eaLnBrk="1" hangingPunct="1"/>
              <a:t>5</a:t>
            </a:fld>
            <a:endParaRPr lang="en-US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49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34D802-0BC1-8044-97A2-0E77C1895E67}" type="slidenum">
              <a:rPr lang="en-US" sz="1200">
                <a:latin typeface="Times New Roman" charset="0"/>
                <a:ea typeface="MS PGothic" charset="0"/>
                <a:cs typeface="MS PGothic" charset="0"/>
              </a:rPr>
              <a:pPr eaLnBrk="1" hangingPunct="1"/>
              <a:t>22</a:t>
            </a:fld>
            <a:endParaRPr lang="en-US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1250" y="812800"/>
            <a:ext cx="5308600" cy="3981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9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0" y="812800"/>
            <a:ext cx="5308600" cy="3981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85699-0867-4E24-8DFB-2453771BF0C4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56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EB02FA2-DFF2-E444-9793-98D86DE28388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3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n-IN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0C0-0697-CA42-8345-5D555595C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9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8F81-02C9-5745-95BC-48A7183FFD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2130425"/>
            <a:ext cx="1701800" cy="3481388"/>
          </a:xfrm>
        </p:spPr>
        <p:txBody>
          <a:bodyPr vert="eaVert"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2130425"/>
            <a:ext cx="4957763" cy="3481388"/>
          </a:xfrm>
        </p:spPr>
        <p:txBody>
          <a:bodyPr vert="eaVert"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30A9-F4DE-DB4B-9209-D7517305D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4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n-IN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CC46-7E0D-6049-A800-8CF1931BC9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0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A5A3-08E2-8047-83E9-D0F1884DE6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7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23B1-4825-DC4D-8A37-A1FF9C55D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7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861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1600200"/>
            <a:ext cx="34861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0525-FF17-BC44-845D-E0571915F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878A-76C1-A749-B87D-A9038DF7D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053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780E-C5FE-9340-A0F3-0370B98C3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3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E37B-5DE8-8341-A453-5C029342C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1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56F7-951D-1E49-9D86-B4C492C98A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2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52B1-A6A5-3E4B-8162-A7B5A665B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EE743-93B7-6B46-8172-54D53761DB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DBBF-330B-1D45-814B-1F5E66FA7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9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4638"/>
            <a:ext cx="1781175" cy="5837237"/>
          </a:xfrm>
        </p:spPr>
        <p:txBody>
          <a:bodyPr vert="eaVert"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274638"/>
            <a:ext cx="5191125" cy="5837237"/>
          </a:xfrm>
        </p:spPr>
        <p:txBody>
          <a:bodyPr vert="eaVert"/>
          <a:lstStyle/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EB36-8536-554E-AF74-5E2275379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1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&amp;G Title and Two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50825" y="1646238"/>
            <a:ext cx="8531225" cy="4511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4" descr="Efpia-PPT_template_254x190,5mm_LAYOUT_V08_P3_footnote_forM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8" t="8467" r="3893" b="26282"/>
          <a:stretch>
            <a:fillRect/>
          </a:stretch>
        </p:blipFill>
        <p:spPr bwMode="auto">
          <a:xfrm>
            <a:off x="8459788" y="6524625"/>
            <a:ext cx="730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57638" y="1643064"/>
            <a:ext cx="4104000" cy="434116"/>
          </a:xfrm>
          <a:solidFill>
            <a:schemeClr val="bg1">
              <a:lumMod val="85000"/>
            </a:schemeClr>
          </a:solidFill>
        </p:spPr>
        <p:txBody>
          <a:bodyPr lIns="71981" tIns="71981" rIns="71981" bIns="71981" anchor="ctr">
            <a:noAutofit/>
          </a:bodyPr>
          <a:lstStyle>
            <a:lvl1pPr marL="0" indent="0">
              <a:buNone/>
              <a:defRPr sz="1300" b="1"/>
            </a:lvl1pPr>
            <a:lvl2pPr marL="457136" indent="0">
              <a:buNone/>
              <a:defRPr sz="18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800" b="1"/>
            </a:lvl4pPr>
            <a:lvl5pPr marL="1828541" indent="0"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6" y="540000"/>
            <a:ext cx="8425631" cy="36933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7551" y="1643064"/>
            <a:ext cx="4105275" cy="434116"/>
          </a:xfrm>
          <a:solidFill>
            <a:schemeClr val="bg1">
              <a:lumMod val="85000"/>
            </a:schemeClr>
          </a:solidFill>
        </p:spPr>
        <p:txBody>
          <a:bodyPr lIns="71981" tIns="71981" rIns="71981" bIns="71981" anchor="ctr">
            <a:noAutofit/>
          </a:bodyPr>
          <a:lstStyle>
            <a:lvl1pPr marL="0" indent="0">
              <a:buNone/>
              <a:defRPr sz="1300" b="1"/>
            </a:lvl1pPr>
            <a:lvl2pPr marL="457136" indent="0">
              <a:buNone/>
              <a:defRPr sz="1800" b="1"/>
            </a:lvl2pPr>
            <a:lvl3pPr marL="914271" indent="0">
              <a:buNone/>
              <a:defRPr sz="1800" b="1"/>
            </a:lvl3pPr>
            <a:lvl4pPr marL="1371406" indent="0">
              <a:buNone/>
              <a:defRPr sz="1800" b="1"/>
            </a:lvl4pPr>
            <a:lvl5pPr marL="1828541" indent="0">
              <a:buNone/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76800" tIns="38400" rIns="76800" bIns="38400"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Health &amp; Growth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67738" y="6515100"/>
            <a:ext cx="396875" cy="1539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96DEF1-E68D-3548-9B07-2ED580E3F464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939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E5D4-6279-E845-BF2B-00ECEAA0B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3886200"/>
            <a:ext cx="2986088" cy="172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3886200"/>
            <a:ext cx="2987675" cy="172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9477-E938-4347-B596-31DC11728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3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D1D9-A132-B149-ADDC-6962B63460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6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B2C6-BE9E-0C4F-9BFE-2F5A3901E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758E-7F1E-4041-B40C-C9F069B54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4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n-IN" smtClean="0"/>
              <a:t>Click to edit Master text styles</a:t>
            </a:r>
          </a:p>
          <a:p>
            <a:pPr lvl="1"/>
            <a:r>
              <a:rPr lang="bn-IN" smtClean="0"/>
              <a:t>Second level</a:t>
            </a:r>
          </a:p>
          <a:p>
            <a:pPr lvl="2"/>
            <a:r>
              <a:rPr lang="bn-IN" smtClean="0"/>
              <a:t>Third level</a:t>
            </a:r>
          </a:p>
          <a:p>
            <a:pPr lvl="3"/>
            <a:r>
              <a:rPr lang="bn-IN" smtClean="0"/>
              <a:t>Fourth level</a:t>
            </a:r>
          </a:p>
          <a:p>
            <a:pPr lvl="4"/>
            <a:r>
              <a:rPr lang="bn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BFBA-43CB-3746-A875-182498CFF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0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AD1A5-2B53-0249-949A-25C5B1A92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3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588" y="0"/>
            <a:ext cx="1079501" cy="6858000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81750"/>
            <a:ext cx="12080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29375"/>
            <a:ext cx="7191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15913"/>
            <a:ext cx="111601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62663"/>
            <a:ext cx="237648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614988"/>
            <a:ext cx="110648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62663"/>
            <a:ext cx="237648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614988"/>
            <a:ext cx="110648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130425"/>
            <a:ext cx="6811963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formatTitelstijl van model bewerken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3886200"/>
            <a:ext cx="61261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0"/>
            <a:r>
              <a:rPr lang="en-GB"/>
              <a:t>Ninth Outline LevelKlik om de tekststijl van het model te bewerken</a:t>
            </a:r>
          </a:p>
          <a:p>
            <a:pPr lvl="0"/>
            <a:r>
              <a:rPr lang="en-GB"/>
              <a:t>Tweede niveau</a:t>
            </a:r>
          </a:p>
          <a:p>
            <a:pPr lvl="0"/>
            <a:r>
              <a:rPr lang="en-GB"/>
              <a:t>Derde niveau</a:t>
            </a:r>
          </a:p>
          <a:p>
            <a:pPr lvl="0"/>
            <a:r>
              <a:rPr lang="en-GB"/>
              <a:t>Vierde niveau</a:t>
            </a:r>
          </a:p>
          <a:p>
            <a:pPr lvl="0"/>
            <a:r>
              <a:rPr lang="en-GB"/>
              <a:t>Vijfde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419600" y="6172200"/>
            <a:ext cx="21066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AF9FA30-294C-C24C-9DDD-58DE269D0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1588" y="0"/>
            <a:ext cx="1079501" cy="6858000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 Unicode M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81750"/>
            <a:ext cx="120808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29375"/>
            <a:ext cx="7191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15913"/>
            <a:ext cx="111601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62663"/>
            <a:ext cx="237648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614988"/>
            <a:ext cx="110648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62663"/>
            <a:ext cx="237648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614988"/>
            <a:ext cx="110648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71247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71247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4419600" y="6172200"/>
            <a:ext cx="21193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E677DD4-DBD9-7041-8F22-0AA16AA70E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500"/>
            <a:ext cx="7772400" cy="151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baseline="30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Medicine into the EU Strategy</a:t>
            </a:r>
            <a:r>
              <a:rPr lang="en-US" sz="3600" b="1" baseline="30000" dirty="0" smtClean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3600" b="1" baseline="30000" dirty="0" smtClean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600" b="1" baseline="30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Brussels </a:t>
            </a:r>
            <a:r>
              <a:rPr lang="en-US" sz="3600" b="1" baseline="300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baseline="30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09th &amp; 10th September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baseline="300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2014</a:t>
            </a:r>
            <a:r>
              <a:rPr lang="en-US" b="1" baseline="30000" dirty="0" smtClean="0">
                <a:ea typeface="+mj-ea"/>
                <a:cs typeface="+mj-cs"/>
              </a:rPr>
              <a:t/>
            </a:r>
            <a:br>
              <a:rPr lang="en-US" b="1" baseline="30000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250" y="3886200"/>
            <a:ext cx="615315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4339" name="Picture 8" descr="pres_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17488"/>
            <a:ext cx="230663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EAPM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388"/>
            <a:ext cx="40687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30163"/>
            <a:ext cx="9180512" cy="69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088" y="2492375"/>
            <a:ext cx="7331075" cy="1014021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cs typeface="Arial" charset="0"/>
              </a:rPr>
              <a:t>Policy and Practice progress – Working in One </a:t>
            </a:r>
            <a:r>
              <a:rPr lang="en-US" sz="3200" b="1" dirty="0" smtClean="0">
                <a:cs typeface="Arial" charset="0"/>
              </a:rPr>
              <a:t>Front </a:t>
            </a:r>
            <a:r>
              <a:rPr lang="en-US" sz="3200" dirty="0">
                <a:cs typeface="Arial" charset="0"/>
              </a:rPr>
              <a:t>	</a:t>
            </a:r>
          </a:p>
        </p:txBody>
      </p:sp>
      <p:pic>
        <p:nvPicPr>
          <p:cNvPr id="1434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1913"/>
            <a:ext cx="34210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1913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467544" y="3500438"/>
            <a:ext cx="7992888" cy="26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bn-IN" sz="1800" b="1" i="1" dirty="0">
              <a:cs typeface="Vrinda" charset="0"/>
            </a:endParaRPr>
          </a:p>
          <a:p>
            <a:pPr eaLnBrk="1" hangingPunct="1"/>
            <a:endParaRPr lang="en-US" sz="1800" b="1" i="1" dirty="0"/>
          </a:p>
          <a:p>
            <a:pPr algn="ctr" eaLnBrk="1" hangingPunct="1"/>
            <a:r>
              <a:rPr lang="en-US" sz="2800" b="1" i="1" dirty="0"/>
              <a:t>Annual General and Patient Leaders Meetings Agenda European Federation of Allergy and Airways Diseases Patients’ Associations| </a:t>
            </a:r>
            <a:r>
              <a:rPr lang="bn-IN" sz="2800" b="1" i="1" dirty="0" smtClean="0">
                <a:latin typeface="Arial"/>
                <a:cs typeface="Arial"/>
              </a:rPr>
              <a:t>Lisbon</a:t>
            </a:r>
            <a:r>
              <a:rPr lang="en-US" sz="2800" b="1" i="1" dirty="0" smtClean="0"/>
              <a:t>| April 1</a:t>
            </a:r>
            <a:r>
              <a:rPr lang="bn-IN" sz="2800" b="1" i="1" dirty="0"/>
              <a:t>6</a:t>
            </a:r>
            <a:r>
              <a:rPr lang="en-US" sz="2800" b="1" i="1" dirty="0" err="1" smtClean="0"/>
              <a:t>th</a:t>
            </a:r>
            <a:r>
              <a:rPr lang="en-US" sz="2800" b="1" i="1" dirty="0" smtClean="0"/>
              <a:t> | </a:t>
            </a:r>
            <a:endParaRPr lang="bn-IN" sz="2800" b="1" i="1" dirty="0" smtClean="0">
              <a:cs typeface="Vrinda" charset="0"/>
            </a:endParaRPr>
          </a:p>
          <a:p>
            <a:pPr eaLnBrk="1" hangingPunct="1"/>
            <a:endParaRPr lang="bn-IN" sz="2800" b="1" i="1" dirty="0">
              <a:solidFill>
                <a:srgbClr val="FF0000"/>
              </a:solidFill>
              <a:cs typeface="Vrind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edtto\AppData\Local\Temp\1\7zO88F14C47\Twitter_ERN_EN_20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9" t="46254" r="12291" b="28261"/>
          <a:stretch>
            <a:fillRect/>
          </a:stretch>
        </p:blipFill>
        <p:spPr bwMode="auto">
          <a:xfrm>
            <a:off x="4572000" y="1268413"/>
            <a:ext cx="35956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2668588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/>
          <a:stretch>
            <a:fillRect/>
          </a:stretch>
        </p:blipFill>
        <p:spPr bwMode="auto">
          <a:xfrm>
            <a:off x="3386138" y="3486150"/>
            <a:ext cx="56499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50825" y="3327400"/>
            <a:ext cx="2449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i="1">
                <a:solidFill>
                  <a:srgbClr val="034D90"/>
                </a:solidFill>
                <a:latin typeface="Calibri" charset="0"/>
                <a:ea typeface="MS PGothic" charset="0"/>
                <a:cs typeface="Calibri" charset="0"/>
              </a:rPr>
              <a:t>from </a:t>
            </a:r>
            <a:r>
              <a:rPr lang="en-GB" sz="2400" i="1">
                <a:solidFill>
                  <a:srgbClr val="034D90"/>
                </a:solidFill>
                <a:latin typeface="Calibri" charset="0"/>
                <a:ea typeface="MS PGothic" charset="0"/>
                <a:cs typeface="Calibri" charset="0"/>
              </a:rPr>
              <a:t>26 countries</a:t>
            </a:r>
            <a:endParaRPr lang="it-IT" sz="2400" i="1">
              <a:solidFill>
                <a:srgbClr val="FFD624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3343" y="692696"/>
            <a:ext cx="8229600" cy="936625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Verdana" charset="0"/>
              </a:rPr>
              <a:t>Real world data in health care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6337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i="0" dirty="0">
                <a:latin typeface="Verdana" charset="0"/>
              </a:rPr>
              <a:t>Multiple sources of data:</a:t>
            </a:r>
          </a:p>
          <a:p>
            <a:pPr marL="0" indent="0" eaLnBrk="1" hangingPunct="1">
              <a:buFontTx/>
              <a:buNone/>
            </a:pPr>
            <a:endParaRPr lang="en-US" dirty="0">
              <a:latin typeface="Verdana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95288" y="2924175"/>
            <a:ext cx="5329237" cy="3313113"/>
          </a:xfrm>
          <a:prstGeom prst="roundRect">
            <a:avLst>
              <a:gd name="adj" fmla="val 16667"/>
            </a:avLst>
          </a:prstGeom>
          <a:solidFill>
            <a:srgbClr val="133176"/>
          </a:solidFill>
          <a:ln w="9525">
            <a:solidFill>
              <a:srgbClr val="133176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7" tIns="45718" rIns="91437" bIns="45718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Clinical databases (prescriptions, EHR, registries)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Clinical trials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Imaging data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'</a:t>
            </a:r>
            <a:r>
              <a:rPr lang="en-GB" sz="2000" dirty="0" err="1" smtClean="0">
                <a:solidFill>
                  <a:srgbClr val="FFFFFF"/>
                </a:solidFill>
              </a:rPr>
              <a:t>Omic</a:t>
            </a:r>
            <a:r>
              <a:rPr lang="en-GB" sz="2000" dirty="0" smtClean="0">
                <a:solidFill>
                  <a:srgbClr val="FFFFFF"/>
                </a:solidFill>
              </a:rPr>
              <a:t> data'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Published literature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Regulatory pharmacovigilance data</a:t>
            </a:r>
          </a:p>
          <a:p>
            <a:pPr marL="171450" indent="-171450" defTabSz="457182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Social media/</a:t>
            </a:r>
            <a:r>
              <a:rPr lang="en-GB" sz="2000" dirty="0" err="1" smtClean="0">
                <a:solidFill>
                  <a:srgbClr val="FFFFFF"/>
                </a:solidFill>
              </a:rPr>
              <a:t>mHealth</a:t>
            </a:r>
            <a:r>
              <a:rPr lang="en-GB" sz="2000" dirty="0" smtClean="0">
                <a:solidFill>
                  <a:srgbClr val="FFFFFF"/>
                </a:solidFill>
              </a:rPr>
              <a:t> data</a:t>
            </a:r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9221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73463"/>
            <a:ext cx="13684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"Towards access to 1 million</a:t>
            </a:r>
            <a:r>
              <a:rPr lang="bn-IN" sz="2800" dirty="0" smtClean="0"/>
              <a:t> </a:t>
            </a:r>
            <a:r>
              <a:rPr lang="en-US" sz="2800" dirty="0" smtClean="0"/>
              <a:t>Genomes in the EU by 2022"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1800" dirty="0" smtClean="0"/>
              <a:t>     </a:t>
            </a:r>
            <a:r>
              <a:rPr lang="en-US" sz="1800" b="1" dirty="0" smtClean="0"/>
              <a:t>Joint </a:t>
            </a:r>
            <a:r>
              <a:rPr lang="en-US" sz="1800" b="1" dirty="0"/>
              <a:t>Declaration </a:t>
            </a:r>
            <a:r>
              <a:rPr lang="en-US" sz="1800" b="1" dirty="0" smtClean="0"/>
              <a:t>indicating</a:t>
            </a:r>
            <a:r>
              <a:rPr lang="bn-IN" sz="1800" b="1" dirty="0" smtClean="0"/>
              <a:t> </a:t>
            </a:r>
            <a:r>
              <a:rPr lang="en-US" sz="1800" b="1" dirty="0" smtClean="0"/>
              <a:t>political </a:t>
            </a:r>
            <a:r>
              <a:rPr lang="en-US" sz="1800" b="1" dirty="0"/>
              <a:t>support for linking* existing and future genomic databanks (on a </a:t>
            </a:r>
            <a:r>
              <a:rPr lang="en-US" sz="1800" b="1" dirty="0" smtClean="0"/>
              <a:t>voluntary</a:t>
            </a:r>
            <a:r>
              <a:rPr lang="bn-IN" sz="1800" b="1" dirty="0" smtClean="0"/>
              <a:t> </a:t>
            </a:r>
            <a:r>
              <a:rPr lang="en-US" sz="1800" b="1" dirty="0" smtClean="0"/>
              <a:t>basis</a:t>
            </a:r>
            <a:r>
              <a:rPr lang="en-US" sz="1800" b="1" dirty="0"/>
              <a:t>)</a:t>
            </a:r>
            <a:r>
              <a:rPr lang="en-US" sz="1800" dirty="0"/>
              <a:t> in order to reach a cohort of 1 million sequenced genomes accessible in </a:t>
            </a:r>
            <a:r>
              <a:rPr lang="en-US" sz="1800" dirty="0" err="1" smtClean="0"/>
              <a:t>theEU</a:t>
            </a:r>
            <a:r>
              <a:rPr lang="en-US" sz="1800" dirty="0" smtClean="0"/>
              <a:t> </a:t>
            </a:r>
            <a:r>
              <a:rPr lang="en-US" sz="1800" dirty="0"/>
              <a:t>by 2022. This joint commitment will make it possible to: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Bring </a:t>
            </a:r>
            <a:r>
              <a:rPr lang="en-US" sz="1800" b="1" dirty="0"/>
              <a:t>together fragmented infrastructure and expertise supporting </a:t>
            </a:r>
            <a:r>
              <a:rPr lang="en-US" sz="1800" dirty="0" smtClean="0"/>
              <a:t>a</a:t>
            </a:r>
            <a:r>
              <a:rPr lang="bn-IN" sz="1800" dirty="0" smtClean="0"/>
              <a:t> </a:t>
            </a:r>
            <a:r>
              <a:rPr lang="en-US" sz="1800" dirty="0" smtClean="0"/>
              <a:t>shared </a:t>
            </a:r>
            <a:r>
              <a:rPr lang="en-US" sz="1800" dirty="0"/>
              <a:t>and tangible goal (1 million sequenced genomes accessible in </a:t>
            </a:r>
            <a:r>
              <a:rPr lang="en-US" sz="1800" dirty="0" smtClean="0"/>
              <a:t>the</a:t>
            </a:r>
            <a:r>
              <a:rPr lang="bn-IN" sz="1800" dirty="0" smtClean="0"/>
              <a:t> </a:t>
            </a:r>
            <a:r>
              <a:rPr lang="en-US" sz="1800" dirty="0" smtClean="0"/>
              <a:t>EU </a:t>
            </a:r>
            <a:r>
              <a:rPr lang="en-US" sz="1800" dirty="0"/>
              <a:t>by 2022),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Leverage </a:t>
            </a:r>
            <a:r>
              <a:rPr lang="en-US" sz="1800" b="1" dirty="0"/>
              <a:t>and </a:t>
            </a:r>
            <a:r>
              <a:rPr lang="en-US" sz="1800" b="1" dirty="0" err="1"/>
              <a:t>maximise</a:t>
            </a:r>
            <a:r>
              <a:rPr lang="en-US" sz="1800" b="1" dirty="0"/>
              <a:t> </a:t>
            </a:r>
            <a:r>
              <a:rPr lang="en-US" sz="1800" dirty="0"/>
              <a:t>the investments already made by </a:t>
            </a:r>
            <a:r>
              <a:rPr lang="en-US" sz="1800" dirty="0" smtClean="0"/>
              <a:t>Member</a:t>
            </a:r>
            <a:r>
              <a:rPr lang="bn-IN" sz="1800" dirty="0" smtClean="0"/>
              <a:t> </a:t>
            </a:r>
            <a:r>
              <a:rPr lang="en-US" sz="1800" dirty="0" smtClean="0"/>
              <a:t>States </a:t>
            </a:r>
            <a:r>
              <a:rPr lang="en-US" sz="1800" dirty="0"/>
              <a:t>at national and EU level, particularly in sequencing, </a:t>
            </a:r>
            <a:r>
              <a:rPr lang="en-US" sz="1800" dirty="0" err="1"/>
              <a:t>biobanking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  <a:r>
              <a:rPr lang="bn-IN" sz="1800" dirty="0" smtClean="0"/>
              <a:t> </a:t>
            </a:r>
            <a:r>
              <a:rPr lang="en-US" sz="1800" dirty="0" smtClean="0"/>
              <a:t>data </a:t>
            </a:r>
            <a:r>
              <a:rPr lang="en-US" sz="1800" dirty="0"/>
              <a:t>infrastructure,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Reaching </a:t>
            </a:r>
            <a:r>
              <a:rPr lang="en-US" sz="1800" b="1" dirty="0"/>
              <a:t>a larger cohort </a:t>
            </a:r>
            <a:r>
              <a:rPr lang="en-US" sz="1800" dirty="0"/>
              <a:t>that will provide sufficient scale to inform </a:t>
            </a:r>
            <a:r>
              <a:rPr lang="en-US" sz="1800" dirty="0" smtClean="0"/>
              <a:t>the</a:t>
            </a:r>
            <a:r>
              <a:rPr lang="bn-IN" sz="1800" dirty="0" smtClean="0"/>
              <a:t> </a:t>
            </a:r>
            <a:r>
              <a:rPr lang="en-US" sz="1800" dirty="0" smtClean="0"/>
              <a:t>significance </a:t>
            </a:r>
            <a:r>
              <a:rPr lang="en-US" sz="1800" dirty="0"/>
              <a:t>of "signals" identified in genomic and associated data, </a:t>
            </a:r>
            <a:r>
              <a:rPr lang="en-US" sz="1800" dirty="0" smtClean="0"/>
              <a:t>leading</a:t>
            </a:r>
            <a:r>
              <a:rPr lang="bn-IN" sz="1800" dirty="0" smtClean="0"/>
              <a:t> </a:t>
            </a:r>
            <a:r>
              <a:rPr lang="en-US" sz="1800" dirty="0" smtClean="0"/>
              <a:t>to </a:t>
            </a:r>
            <a:r>
              <a:rPr lang="en-US" sz="1800" dirty="0"/>
              <a:t>new clinically impactful associations.</a:t>
            </a:r>
          </a:p>
        </p:txBody>
      </p:sp>
    </p:spTree>
    <p:extLst>
      <p:ext uri="{BB962C8B-B14F-4D97-AF65-F5344CB8AC3E}">
        <p14:creationId xmlns:p14="http://schemas.microsoft.com/office/powerpoint/2010/main" val="4266837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3200" dirty="0" smtClean="0"/>
              <a:t>Member States signed – 16 Member States Signed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813" y="1600200"/>
            <a:ext cx="4968403" cy="45116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Italy</a:t>
            </a:r>
            <a:endParaRPr lang="bn-IN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Croatia</a:t>
            </a:r>
            <a:r>
              <a:rPr lang="bn-IN" dirty="0" smtClean="0"/>
              <a:t>, </a:t>
            </a:r>
            <a:r>
              <a:rPr lang="en-US" dirty="0" smtClean="0"/>
              <a:t>Bulgaria</a:t>
            </a:r>
            <a:r>
              <a:rPr lang="bn-IN" dirty="0" smtClean="0"/>
              <a:t>, </a:t>
            </a:r>
            <a:r>
              <a:rPr lang="en-US" dirty="0" smtClean="0"/>
              <a:t>Lithuania </a:t>
            </a:r>
            <a:endParaRPr lang="bn-IN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Czech Republic Luxembourg, ,  </a:t>
            </a:r>
            <a:endParaRPr lang="bn-IN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Estonia, Spain, Malta,  Sweden,</a:t>
            </a:r>
            <a:r>
              <a:rPr lang="bn-IN" dirty="0" smtClean="0"/>
              <a:t> </a:t>
            </a:r>
            <a:r>
              <a:rPr lang="en-US" dirty="0" smtClean="0"/>
              <a:t>Slovenia, Greece,  Cyprus,  UK,  Finland,  Portugal</a:t>
            </a:r>
            <a:endParaRPr lang="en-US" dirty="0"/>
          </a:p>
        </p:txBody>
      </p:sp>
      <p:pic>
        <p:nvPicPr>
          <p:cNvPr id="4" name="Picture 3" descr="IMG_00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57" y="260648"/>
            <a:ext cx="298043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D10_1547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b="2529"/>
          <a:stretch>
            <a:fillRect/>
          </a:stretch>
        </p:blipFill>
        <p:spPr>
          <a:xfrm>
            <a:off x="1259632" y="692696"/>
            <a:ext cx="5389668" cy="3412976"/>
          </a:xfrm>
        </p:spPr>
      </p:pic>
      <p:pic>
        <p:nvPicPr>
          <p:cNvPr id="7" name="Picture 6" descr="DD10_1638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73654"/>
            <a:ext cx="4788024" cy="31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3200" dirty="0" smtClean="0"/>
              <a:t>POLITICAL COMMITMENTS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340768"/>
            <a:ext cx="7124700" cy="4511675"/>
          </a:xfrm>
        </p:spPr>
        <p:txBody>
          <a:bodyPr/>
          <a:lstStyle/>
          <a:p>
            <a:r>
              <a:rPr lang="en-US" dirty="0"/>
              <a:t>  </a:t>
            </a:r>
            <a:r>
              <a:rPr lang="en-US" sz="2800" b="1" dirty="0"/>
              <a:t>Define a voluntary coordination mechanism</a:t>
            </a:r>
            <a:r>
              <a:rPr lang="en-US" sz="2800" dirty="0"/>
              <a:t> of national, regional and local public authorities to link ongoing genomic medicine initiatives and to steer the activities stemming from this declaration; </a:t>
            </a:r>
            <a:endParaRPr lang="en-US" sz="2800" dirty="0" smtClean="0">
              <a:effectLst/>
            </a:endParaRPr>
          </a:p>
          <a:p>
            <a:r>
              <a:rPr lang="en-US" sz="2800" dirty="0"/>
              <a:t>  </a:t>
            </a:r>
            <a:r>
              <a:rPr lang="en-US" sz="2800" b="1" dirty="0"/>
              <a:t>Ensure distributed, </a:t>
            </a:r>
            <a:r>
              <a:rPr lang="en-US" sz="2800" b="1" dirty="0" err="1"/>
              <a:t>authorised</a:t>
            </a:r>
            <a:r>
              <a:rPr lang="en-US" sz="2800" b="1" dirty="0"/>
              <a:t> and secure access to national and regional banks of genetic and other relevant data for the advancement of </a:t>
            </a:r>
            <a:r>
              <a:rPr lang="en-US" sz="2800" b="1" dirty="0" err="1" smtClean="0"/>
              <a:t>scie</a:t>
            </a:r>
            <a:r>
              <a:rPr lang="bn-IN" sz="2800" b="1" dirty="0" smtClean="0"/>
              <a:t>n</a:t>
            </a:r>
            <a:r>
              <a:rPr lang="en-US" sz="2800" b="1" dirty="0" err="1" smtClean="0"/>
              <a:t>ce</a:t>
            </a:r>
            <a:r>
              <a:rPr lang="en-US" sz="2800" b="1" dirty="0" smtClean="0"/>
              <a:t> </a:t>
            </a:r>
            <a:r>
              <a:rPr lang="en-US" sz="2800" b="1" dirty="0"/>
              <a:t>and innovation</a:t>
            </a:r>
            <a:r>
              <a:rPr lang="en-US" sz="2800" dirty="0"/>
              <a:t>, while taking appropriate measures to protect the privacy of individual data donors;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96752"/>
            <a:ext cx="7124700" cy="45116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b="1" dirty="0" smtClean="0"/>
              <a:t>Access provided in a federated </a:t>
            </a:r>
            <a:r>
              <a:rPr lang="en-US" dirty="0" smtClean="0"/>
              <a:t>(not </a:t>
            </a:r>
            <a:r>
              <a:rPr lang="en-US" dirty="0" err="1" smtClean="0"/>
              <a:t>centralised</a:t>
            </a:r>
            <a:r>
              <a:rPr lang="en-US" dirty="0" smtClean="0"/>
              <a:t>) network to genomics data-sets at national / regional level. </a:t>
            </a:r>
            <a:endParaRPr lang="en-US" dirty="0" smtClean="0">
              <a:effectLst/>
            </a:endParaRPr>
          </a:p>
          <a:p>
            <a:r>
              <a:rPr lang="en-US" dirty="0" smtClean="0"/>
              <a:t>  </a:t>
            </a:r>
            <a:r>
              <a:rPr lang="en-US" b="1" dirty="0" smtClean="0"/>
              <a:t>Define a governance model </a:t>
            </a:r>
            <a:r>
              <a:rPr lang="en-US" dirty="0" smtClean="0"/>
              <a:t>of </a:t>
            </a:r>
            <a:r>
              <a:rPr lang="en-US" u="sng" dirty="0" smtClean="0"/>
              <a:t>cooperation</a:t>
            </a:r>
            <a:r>
              <a:rPr lang="en-US" dirty="0" smtClean="0"/>
              <a:t>, particularly concerning the </a:t>
            </a:r>
            <a:r>
              <a:rPr lang="en-US" b="1" dirty="0" smtClean="0"/>
              <a:t>terms and conditions </a:t>
            </a:r>
            <a:r>
              <a:rPr lang="en-US" dirty="0" smtClean="0"/>
              <a:t>for distributed access to genomic data across borders, usage of the data and other aspects deemed necessary by the signatories; </a:t>
            </a:r>
            <a:endParaRPr lang="en-US" dirty="0" smtClean="0">
              <a:effectLst/>
            </a:endParaRPr>
          </a:p>
          <a:p>
            <a:r>
              <a:rPr lang="en-US" dirty="0" smtClean="0"/>
              <a:t>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24700" cy="1128712"/>
          </a:xfrm>
        </p:spPr>
        <p:txBody>
          <a:bodyPr/>
          <a:lstStyle/>
          <a:p>
            <a:r>
              <a:rPr lang="bn-IN" sz="3200" dirty="0" smtClean="0"/>
              <a:t>POLITICAL COMMITMENTS 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543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124700" cy="451167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Support the development of technical specifications</a:t>
            </a:r>
            <a:r>
              <a:rPr lang="en-US" sz="2800" dirty="0" smtClean="0"/>
              <a:t> for secure access and cross-border exchange of genomic datasets and facilitate interoperability of relevant registries and databases to support research; </a:t>
            </a:r>
            <a:endParaRPr lang="en-US" sz="2800" dirty="0" smtClean="0">
              <a:effectLst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Develop a secure infrastructure and tools </a:t>
            </a:r>
            <a:r>
              <a:rPr lang="en-US" sz="2800" dirty="0" smtClean="0"/>
              <a:t>to enable cross-border sharing or analysis of genetic and other data-sets, </a:t>
            </a:r>
            <a:r>
              <a:rPr lang="en-US" sz="2800" dirty="0" err="1" smtClean="0"/>
              <a:t>anonymised</a:t>
            </a:r>
            <a:r>
              <a:rPr lang="en-US" sz="2800" dirty="0" smtClean="0"/>
              <a:t> as appropriate, from multiple Member States, building upon existing infrastructure;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24700" cy="1128712"/>
          </a:xfrm>
        </p:spPr>
        <p:txBody>
          <a:bodyPr/>
          <a:lstStyle/>
          <a:p>
            <a:r>
              <a:rPr lang="bn-IN" sz="3200" dirty="0" smtClean="0"/>
              <a:t>POLITICAL COMMITMENTS III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108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  </a:t>
            </a:r>
            <a:r>
              <a:rPr lang="en-US" sz="2800" b="1" dirty="0" smtClean="0"/>
              <a:t>Develop a coordinated data governance </a:t>
            </a:r>
            <a:r>
              <a:rPr lang="en-US" sz="2800" dirty="0" smtClean="0"/>
              <a:t>framework necessary to facilitate Europe-wide large-scale processing of health and related data in compliance with the </a:t>
            </a:r>
            <a:r>
              <a:rPr lang="en-US" sz="2800" b="1" dirty="0" smtClean="0"/>
              <a:t>applicable data protection legal framework, </a:t>
            </a:r>
            <a:r>
              <a:rPr lang="en-US" sz="2800" dirty="0" smtClean="0"/>
              <a:t>in order to support shared health policy goals; notably to achieve better health for citizens, future sustainability of health systems, and to boost large-scale data-driven biomedical and clinical R&amp;D in Europe; </a:t>
            </a:r>
            <a:endParaRPr lang="en-US" sz="2800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24700" cy="1128712"/>
          </a:xfrm>
        </p:spPr>
        <p:txBody>
          <a:bodyPr/>
          <a:lstStyle/>
          <a:p>
            <a:r>
              <a:rPr lang="bn-IN" sz="3200" dirty="0" smtClean="0"/>
              <a:t>POLITICAL COMMITMENTS IV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675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 </a:t>
            </a:r>
            <a:r>
              <a:rPr lang="en-US" sz="2800" b="1" dirty="0" smtClean="0"/>
              <a:t>Promote the use of open standards and data management systems</a:t>
            </a:r>
            <a:r>
              <a:rPr lang="en-US" sz="2800" dirty="0" smtClean="0"/>
              <a:t> to ensure interoperability of genomic and other health data with a view to enhance research on </a:t>
            </a:r>
            <a:r>
              <a:rPr lang="en-US" sz="2800" dirty="0" err="1" smtClean="0"/>
              <a:t>personalised</a:t>
            </a:r>
            <a:r>
              <a:rPr lang="en-US" sz="2800" dirty="0" smtClean="0"/>
              <a:t> medicine and genetic diseases;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 </a:t>
            </a:r>
            <a:r>
              <a:rPr lang="en-US" sz="2800" b="1" dirty="0" smtClean="0"/>
              <a:t> Strengthen cooperation on the implementation </a:t>
            </a:r>
            <a:r>
              <a:rPr lang="en-US" sz="2800" dirty="0" smtClean="0"/>
              <a:t>of the General Data Protection Regulation particularly as concerns the further processing of personal data concerning health. </a:t>
            </a:r>
            <a:endParaRPr lang="en-US" sz="2800" dirty="0" smtClean="0">
              <a:effectLst/>
            </a:endParaRPr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24700" cy="1128712"/>
          </a:xfrm>
        </p:spPr>
        <p:txBody>
          <a:bodyPr/>
          <a:lstStyle/>
          <a:p>
            <a:r>
              <a:rPr lang="bn-IN" sz="3200" dirty="0" smtClean="0"/>
              <a:t>POLITICAL COMMITMENTS 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54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257175" y="1643063"/>
            <a:ext cx="8505825" cy="4510087"/>
          </a:xfrm>
        </p:spPr>
        <p:txBody>
          <a:bodyPr/>
          <a:lstStyle/>
          <a:p>
            <a:pPr algn="ctr">
              <a:defRPr/>
            </a:pPr>
            <a:r>
              <a:rPr lang="da-DK" sz="4000" dirty="0"/>
              <a:t>Innovation = translation of </a:t>
            </a:r>
            <a:r>
              <a:rPr lang="da-DK" sz="4000" dirty="0" err="1"/>
              <a:t>knowledge</a:t>
            </a:r>
            <a:r>
              <a:rPr lang="da-DK" sz="4000" dirty="0"/>
              <a:t> and </a:t>
            </a:r>
            <a:r>
              <a:rPr lang="da-DK" sz="4000" dirty="0" err="1"/>
              <a:t>insight</a:t>
            </a:r>
            <a:r>
              <a:rPr lang="da-DK" sz="4000" dirty="0"/>
              <a:t> to </a:t>
            </a:r>
            <a:r>
              <a:rPr lang="da-DK" sz="4500" u="sng" dirty="0" err="1"/>
              <a:t>value</a:t>
            </a:r>
            <a:endParaRPr lang="da-DK" sz="4500" u="sng" dirty="0"/>
          </a:p>
          <a:p>
            <a:pPr algn="ctr">
              <a:defRPr/>
            </a:pPr>
            <a:endParaRPr lang="da-DK" sz="4000" dirty="0"/>
          </a:p>
          <a:p>
            <a:pPr>
              <a:defRPr/>
            </a:pPr>
            <a:r>
              <a:rPr lang="da-DK" sz="2700" dirty="0"/>
              <a:t>Value</a:t>
            </a:r>
            <a:r>
              <a:rPr lang="da-DK" sz="2700" dirty="0" smtClean="0"/>
              <a:t>=</a:t>
            </a:r>
          </a:p>
          <a:p>
            <a:pPr marL="576072" indent="-576072">
              <a:buFont typeface="Arial" charset="0"/>
              <a:buChar char="•"/>
              <a:defRPr/>
            </a:pPr>
            <a:r>
              <a:rPr lang="da-DK" sz="2700" dirty="0" smtClean="0"/>
              <a:t>Value </a:t>
            </a:r>
            <a:r>
              <a:rPr lang="da-DK" sz="2700" dirty="0"/>
              <a:t>to patients</a:t>
            </a:r>
          </a:p>
          <a:p>
            <a:pPr marL="576072" indent="-576072">
              <a:buFont typeface="Arial" charset="0"/>
              <a:buChar char="•"/>
              <a:defRPr/>
            </a:pPr>
            <a:r>
              <a:rPr lang="da-DK" sz="2700" dirty="0" smtClean="0"/>
              <a:t>Value </a:t>
            </a:r>
            <a:r>
              <a:rPr lang="da-DK" sz="2700" dirty="0"/>
              <a:t>to </a:t>
            </a:r>
            <a:r>
              <a:rPr lang="da-DK" sz="2700" dirty="0" smtClean="0"/>
              <a:t>Society</a:t>
            </a:r>
            <a:endParaRPr lang="bn-IN" sz="2700" dirty="0" smtClean="0"/>
          </a:p>
          <a:p>
            <a:pPr marL="576072" indent="-576072">
              <a:buFont typeface="Arial" charset="0"/>
              <a:buChar char="•"/>
              <a:defRPr/>
            </a:pPr>
            <a:r>
              <a:rPr lang="bn-IN" sz="2700" dirty="0" smtClean="0"/>
              <a:t>Return on Invetsment</a:t>
            </a:r>
            <a:endParaRPr lang="da-DK" sz="2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63713" y="539750"/>
            <a:ext cx="6911975" cy="3698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a-DK" sz="3600" b="1" dirty="0" err="1"/>
              <a:t>What</a:t>
            </a:r>
            <a:r>
              <a:rPr lang="da-DK" sz="3600" b="1" dirty="0"/>
              <a:t> is Innovation 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DE2BA4B-6264-C143-8FA3-F32E94965747}" type="slidenum">
              <a:rPr lang="fr-BE"/>
              <a:pPr>
                <a:defRPr/>
              </a:pPr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01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332656"/>
            <a:ext cx="7124700" cy="4511675"/>
          </a:xfrm>
        </p:spPr>
        <p:txBody>
          <a:bodyPr/>
          <a:lstStyle/>
          <a:p>
            <a:pPr marL="0" indent="0"/>
            <a:r>
              <a:rPr lang="en-GB" sz="2000" dirty="0" smtClean="0"/>
              <a:t>Clarify </a:t>
            </a:r>
            <a:r>
              <a:rPr lang="en-GB" sz="2000" dirty="0"/>
              <a:t>the gap that needs to be closed by country and in relation to cross-country collaborative efforts by aligning the various stakeholders to facilitate delivery including relevant academic/research groups; commercial partners (large and small companies); clinical experts; patient groups; payers; and regulators.  </a:t>
            </a:r>
            <a:endParaRPr lang="bn-IN" sz="2000" dirty="0" smtClean="0"/>
          </a:p>
          <a:p>
            <a:r>
              <a:rPr lang="en-GB" sz="2000" dirty="0" smtClean="0"/>
              <a:t>To </a:t>
            </a:r>
            <a:r>
              <a:rPr lang="en-GB" sz="2000" dirty="0"/>
              <a:t>do this a series of Expert Committees will be established: </a:t>
            </a:r>
            <a:endParaRPr lang="en-IE" sz="2000" dirty="0"/>
          </a:p>
          <a:p>
            <a:pPr>
              <a:buFont typeface="Arial"/>
              <a:buChar char="•"/>
            </a:pPr>
            <a:r>
              <a:rPr lang="en-GB" sz="2000" b="1" dirty="0"/>
              <a:t>Committee 1. Clinical and Scientific</a:t>
            </a:r>
            <a:endParaRPr lang="en-IE" sz="2000" dirty="0"/>
          </a:p>
          <a:p>
            <a:pPr>
              <a:buFont typeface="Arial"/>
              <a:buChar char="•"/>
            </a:pPr>
            <a:r>
              <a:rPr lang="en-GB" sz="2000" b="1" dirty="0"/>
              <a:t>Committee 2.</a:t>
            </a:r>
            <a:r>
              <a:rPr lang="en-GB" sz="2000" dirty="0"/>
              <a:t> </a:t>
            </a:r>
            <a:r>
              <a:rPr lang="en-GB" sz="2000" b="1" dirty="0"/>
              <a:t>Ethical Legal and Social Implications</a:t>
            </a:r>
            <a:endParaRPr lang="en-IE" sz="2000" dirty="0"/>
          </a:p>
          <a:p>
            <a:pPr>
              <a:buFont typeface="Arial"/>
              <a:buChar char="•"/>
            </a:pPr>
            <a:r>
              <a:rPr lang="en-GB" sz="2000" b="1" dirty="0"/>
              <a:t>Committee 3:</a:t>
            </a:r>
            <a:r>
              <a:rPr lang="en-GB" sz="2000" dirty="0"/>
              <a:t> </a:t>
            </a:r>
            <a:r>
              <a:rPr lang="en-GB" sz="2000" b="1" dirty="0"/>
              <a:t>Education, Engagement and Communications</a:t>
            </a:r>
            <a:endParaRPr lang="en-IE" sz="2000" dirty="0"/>
          </a:p>
          <a:p>
            <a:pPr>
              <a:buFont typeface="Arial"/>
              <a:buChar char="•"/>
            </a:pPr>
            <a:r>
              <a:rPr lang="en-GB" sz="2000" b="1" dirty="0"/>
              <a:t>Committee 4:</a:t>
            </a:r>
            <a:r>
              <a:rPr lang="en-GB" sz="2000" dirty="0"/>
              <a:t> </a:t>
            </a:r>
            <a:r>
              <a:rPr lang="en-GB" sz="2000" b="1" dirty="0"/>
              <a:t>Data and Informatics</a:t>
            </a:r>
            <a:endParaRPr lang="en-IE" sz="2000" dirty="0"/>
          </a:p>
          <a:p>
            <a:pPr>
              <a:buFont typeface="Arial"/>
              <a:buChar char="•"/>
            </a:pPr>
            <a:r>
              <a:rPr lang="en-GB" sz="2000" b="1" dirty="0"/>
              <a:t>Committee 5:</a:t>
            </a:r>
            <a:r>
              <a:rPr lang="en-GB" sz="2000" dirty="0"/>
              <a:t> </a:t>
            </a:r>
            <a:r>
              <a:rPr lang="en-GB" sz="2000" b="1" dirty="0"/>
              <a:t>Sequencing</a:t>
            </a:r>
            <a:endParaRPr lang="en-IE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3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Digital_Market_Priorit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9"/>
          <a:stretch>
            <a:fillRect/>
          </a:stretch>
        </p:blipFill>
        <p:spPr bwMode="auto">
          <a:xfrm>
            <a:off x="19050" y="2600325"/>
            <a:ext cx="9144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8313" y="1412875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2800" kern="0" dirty="0" smtClean="0"/>
              <a:t>Communication on the Digital Transformation of Health and Care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8079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>
                <a:solidFill>
                  <a:srgbClr val="000000"/>
                </a:solidFill>
                <a:latin typeface="Arial" charset="0"/>
                <a:ea typeface="MS PGothic" charset="0"/>
              </a:rPr>
              <a:t>Role of Innovation and Financing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84313"/>
            <a:ext cx="7485063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1800" dirty="0">
                <a:latin typeface="Arial" charset="0"/>
                <a:ea typeface="MS PGothic" charset="0"/>
              </a:rPr>
              <a:t>As a result of rapid diffusion, governments have faced unprecedented challenges in balancing high quality and innovative care with other dual concerns.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1800" b="1" dirty="0">
                <a:latin typeface="Arial" charset="0"/>
                <a:ea typeface="MS PGothic" charset="0"/>
              </a:rPr>
              <a:t>Managing health care budgets and scarce resources</a:t>
            </a:r>
            <a:r>
              <a:rPr lang="en-GB" sz="1800" dirty="0">
                <a:latin typeface="Arial" charset="0"/>
                <a:ea typeface="MS PGothic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1800" b="1" dirty="0">
                <a:latin typeface="Arial" charset="0"/>
                <a:ea typeface="MS PGothic" charset="0"/>
              </a:rPr>
              <a:t>Safeguarding basic principles of access, equity, and choice</a:t>
            </a:r>
            <a:r>
              <a:rPr lang="en-GB" sz="1800" dirty="0">
                <a:latin typeface="Arial" charset="0"/>
                <a:ea typeface="MS PGothic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1800" dirty="0">
                <a:latin typeface="Arial" charset="0"/>
                <a:ea typeface="MS PGothic" charset="0"/>
              </a:rPr>
              <a:t>Consequently, governments are increasingly required to strategically manage scarce resources by investing in services that deliver the best value for investment.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GB" sz="1800" dirty="0">
                <a:latin typeface="Arial" charset="0"/>
                <a:ea typeface="MS PGothic" charset="0"/>
              </a:rPr>
              <a:t>To help meet this challenge, various Member States have developed HTA systems. 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Overall, HTA systems seek to ascertain </a:t>
            </a:r>
            <a:r>
              <a:rPr lang="en-GB" sz="1800" b="1" dirty="0">
                <a:latin typeface="Arial" charset="0"/>
                <a:cs typeface="Arial" charset="0"/>
              </a:rPr>
              <a:t>the relative effects of technology on health, the availability and distribution of resources, and other aspects of the health system</a:t>
            </a:r>
            <a:r>
              <a:rPr lang="en-GB" sz="1800" dirty="0"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buFont typeface="Arial"/>
              <a:buChar char="•"/>
            </a:pPr>
            <a:r>
              <a:rPr lang="en-GB" sz="1800" dirty="0">
                <a:latin typeface="Arial" charset="0"/>
                <a:cs typeface="Arial" charset="0"/>
              </a:rPr>
              <a:t>Helps to identify both </a:t>
            </a:r>
            <a:r>
              <a:rPr lang="en-GB" sz="1800" b="1" dirty="0">
                <a:latin typeface="Arial" charset="0"/>
                <a:cs typeface="Arial" charset="0"/>
              </a:rPr>
              <a:t>cost-effective and cost-</a:t>
            </a:r>
            <a:r>
              <a:rPr lang="en-GB" sz="1800" b="1" i="1" dirty="0">
                <a:latin typeface="Arial" charset="0"/>
                <a:cs typeface="Arial" charset="0"/>
              </a:rPr>
              <a:t>in</a:t>
            </a:r>
            <a:r>
              <a:rPr lang="en-GB" sz="1800" b="1" dirty="0">
                <a:latin typeface="Arial" charset="0"/>
                <a:cs typeface="Arial" charset="0"/>
              </a:rPr>
              <a:t>effective technologies and health services.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HTA provides a range of stakeholders</a:t>
            </a:r>
            <a:r>
              <a:rPr lang="en-GB" sz="1800" b="1" dirty="0">
                <a:latin typeface="Arial" charset="0"/>
                <a:ea typeface="MS PGothic" charset="0"/>
                <a:cs typeface="MS PGothic" charset="0"/>
              </a:rPr>
              <a:t> with evidence-based information for decision-making</a:t>
            </a: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 (e.g.,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reimbursement, pricing</a:t>
            </a: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) and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ea typeface="MS PGothic" charset="0"/>
                <a:cs typeface="MS PGothic" charset="0"/>
              </a:rPr>
              <a:t>priority-setting</a:t>
            </a:r>
            <a:r>
              <a:rPr lang="en-GB" sz="1800" dirty="0">
                <a:latin typeface="Arial" charset="0"/>
                <a:ea typeface="MS PGothic" charset="0"/>
                <a:cs typeface="MS PGothic" charset="0"/>
              </a:rPr>
              <a:t>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sz="1800" dirty="0">
                <a:latin typeface="Arial" charset="0"/>
                <a:cs typeface="Arial" charset="0"/>
              </a:rPr>
              <a:t>Serves as a </a:t>
            </a:r>
            <a:r>
              <a:rPr lang="en-GB" sz="1800" dirty="0">
                <a:solidFill>
                  <a:srgbClr val="FF0000"/>
                </a:solidFill>
                <a:latin typeface="Arial" charset="0"/>
                <a:cs typeface="Arial" charset="0"/>
              </a:rPr>
              <a:t>bridge between science and decision-mak</a:t>
            </a:r>
            <a:r>
              <a:rPr lang="en-GB" sz="1800" dirty="0">
                <a:latin typeface="Arial" charset="0"/>
                <a:cs typeface="Arial" charset="0"/>
              </a:rPr>
              <a:t>ing.</a:t>
            </a:r>
          </a:p>
        </p:txBody>
      </p:sp>
    </p:spTree>
    <p:extLst>
      <p:ext uri="{BB962C8B-B14F-4D97-AF65-F5344CB8AC3E}">
        <p14:creationId xmlns:p14="http://schemas.microsoft.com/office/powerpoint/2010/main" val="32443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1116013" y="3273425"/>
            <a:ext cx="3311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 b="1">
                <a:solidFill>
                  <a:srgbClr val="008000"/>
                </a:solidFill>
                <a:cs typeface="Verdana" charset="0"/>
              </a:rPr>
              <a:t>Trust </a:t>
            </a:r>
            <a:r>
              <a:rPr lang="en-GB" sz="1800">
                <a:solidFill>
                  <a:srgbClr val="008000"/>
                </a:solidFill>
                <a:cs typeface="Verdana" charset="0"/>
              </a:rPr>
              <a:t>between HTA bodies </a:t>
            </a:r>
          </a:p>
          <a:p>
            <a:pPr algn="just"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 b="1">
                <a:solidFill>
                  <a:srgbClr val="008000"/>
                </a:solidFill>
                <a:cs typeface="Verdana" charset="0"/>
              </a:rPr>
              <a:t>Capacity building</a:t>
            </a:r>
            <a:endParaRPr lang="en-GB" sz="1800">
              <a:solidFill>
                <a:srgbClr val="008000"/>
              </a:solidFill>
              <a:cs typeface="Verdana" charset="0"/>
            </a:endParaRPr>
          </a:p>
          <a:p>
            <a:pPr algn="just"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>
                <a:solidFill>
                  <a:srgbClr val="008000"/>
                </a:solidFill>
                <a:cs typeface="Verdana" charset="0"/>
              </a:rPr>
              <a:t>Development of </a:t>
            </a:r>
            <a:r>
              <a:rPr lang="en-GB" sz="1800" b="1">
                <a:solidFill>
                  <a:srgbClr val="008000"/>
                </a:solidFill>
                <a:cs typeface="Verdana" charset="0"/>
              </a:rPr>
              <a:t>joint tools </a:t>
            </a:r>
            <a:r>
              <a:rPr lang="en-GB" sz="1800">
                <a:solidFill>
                  <a:srgbClr val="008000"/>
                </a:solidFill>
                <a:cs typeface="Verdana" charset="0"/>
              </a:rPr>
              <a:t> (e.g. EUnetHTA Core Model, POP EVIDENT databases)</a:t>
            </a:r>
          </a:p>
          <a:p>
            <a:pPr algn="just"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>
                <a:solidFill>
                  <a:srgbClr val="008000"/>
                </a:solidFill>
                <a:cs typeface="Verdana" charset="0"/>
              </a:rPr>
              <a:t>Piloting </a:t>
            </a:r>
            <a:r>
              <a:rPr lang="en-GB" sz="1800" b="1">
                <a:solidFill>
                  <a:srgbClr val="008000"/>
                </a:solidFill>
                <a:cs typeface="Verdana" charset="0"/>
              </a:rPr>
              <a:t>joint work </a:t>
            </a:r>
            <a:r>
              <a:rPr lang="en-GB" sz="1800">
                <a:solidFill>
                  <a:srgbClr val="008000"/>
                </a:solidFill>
                <a:cs typeface="Verdana" charset="0"/>
              </a:rPr>
              <a:t>(e.g. early dialogues, joint assessments)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3088" y="115888"/>
            <a:ext cx="22447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400" b="1" dirty="0">
                <a:solidFill>
                  <a:schemeClr val="bg1"/>
                </a:solidFill>
                <a:cs typeface="+mn-cs"/>
              </a:rPr>
              <a:t>Background</a:t>
            </a:r>
          </a:p>
          <a:p>
            <a:pPr algn="r" eaLnBrk="0" hangingPunct="0">
              <a:defRPr/>
            </a:pP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059" name="Title 6"/>
          <p:cNvSpPr>
            <a:spLocks noGrp="1"/>
          </p:cNvSpPr>
          <p:nvPr>
            <p:ph type="title"/>
          </p:nvPr>
        </p:nvSpPr>
        <p:spPr>
          <a:xfrm>
            <a:off x="1763688" y="260350"/>
            <a:ext cx="7005662" cy="936625"/>
          </a:xfrm>
        </p:spPr>
        <p:txBody>
          <a:bodyPr/>
          <a:lstStyle/>
          <a:p>
            <a:pPr eaLnBrk="1" hangingPunct="1"/>
            <a:r>
              <a:rPr lang="en-GB" sz="2800" dirty="0">
                <a:latin typeface="Arial" charset="0"/>
              </a:rPr>
              <a:t>Why an HTA initiative?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92F8D1-A4E7-3C40-B7C1-F036FCD0B33D}" type="slidenum">
              <a:rPr lang="en-GB" sz="1400"/>
              <a:pPr eaLnBrk="1" hangingPunct="1"/>
              <a:t>23</a:t>
            </a:fld>
            <a:endParaRPr lang="en-GB" sz="1400"/>
          </a:p>
        </p:txBody>
      </p:sp>
      <p:sp>
        <p:nvSpPr>
          <p:cNvPr id="45061" name="TextBox 3"/>
          <p:cNvSpPr txBox="1">
            <a:spLocks noChangeArrowheads="1"/>
          </p:cNvSpPr>
          <p:nvPr/>
        </p:nvSpPr>
        <p:spPr bwMode="auto">
          <a:xfrm>
            <a:off x="4859338" y="3295650"/>
            <a:ext cx="4073525" cy="332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 b="1">
                <a:solidFill>
                  <a:srgbClr val="C00000"/>
                </a:solidFill>
                <a:latin typeface="Verdana" charset="0"/>
                <a:cs typeface="Verdana" charset="0"/>
              </a:rPr>
              <a:t>Low uptake of joint work </a:t>
            </a: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  <a:sym typeface="Symbol" charset="0"/>
              </a:rPr>
              <a:t> </a:t>
            </a: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</a:rPr>
              <a:t>duplication of work 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</a:rPr>
              <a:t>Differences in the </a:t>
            </a:r>
            <a:r>
              <a:rPr lang="en-GB" sz="1800" b="1">
                <a:solidFill>
                  <a:srgbClr val="C00000"/>
                </a:solidFill>
                <a:latin typeface="Verdana" charset="0"/>
                <a:cs typeface="Verdana" charset="0"/>
              </a:rPr>
              <a:t>procedural framework </a:t>
            </a: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</a:rPr>
              <a:t>and administrative capacities of Member States</a:t>
            </a:r>
          </a:p>
          <a:p>
            <a:pPr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</a:rPr>
              <a:t>Differences in national </a:t>
            </a:r>
            <a:r>
              <a:rPr lang="en-GB" sz="1800" b="1">
                <a:solidFill>
                  <a:srgbClr val="C00000"/>
                </a:solidFill>
                <a:latin typeface="Verdana" charset="0"/>
                <a:cs typeface="Verdana" charset="0"/>
              </a:rPr>
              <a:t>methodologies</a:t>
            </a:r>
            <a:endParaRPr lang="en-GB" sz="1800">
              <a:solidFill>
                <a:srgbClr val="C00000"/>
              </a:solidFill>
              <a:latin typeface="Verdana" charset="0"/>
              <a:cs typeface="Verdana" charset="0"/>
            </a:endParaRPr>
          </a:p>
          <a:p>
            <a:pPr eaLnBrk="1" hangingPunct="1">
              <a:spcAft>
                <a:spcPts val="1200"/>
              </a:spcAft>
              <a:buFont typeface="Wingdings" charset="0"/>
              <a:buChar char="Ø"/>
            </a:pPr>
            <a:r>
              <a:rPr lang="en-GB" sz="1800" b="1">
                <a:solidFill>
                  <a:srgbClr val="C00000"/>
                </a:solidFill>
                <a:latin typeface="Verdana" charset="0"/>
                <a:cs typeface="Verdana" charset="0"/>
              </a:rPr>
              <a:t>No sustainability</a:t>
            </a:r>
            <a:r>
              <a:rPr lang="en-GB" sz="1800">
                <a:solidFill>
                  <a:srgbClr val="C00000"/>
                </a:solidFill>
                <a:latin typeface="Verdana" charset="0"/>
                <a:cs typeface="Verdana" charset="0"/>
              </a:rPr>
              <a:t> of current cooperation model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1258888" y="2636838"/>
            <a:ext cx="2462212" cy="400050"/>
          </a:xfrm>
          <a:prstGeom prst="rect">
            <a:avLst/>
          </a:prstGeom>
          <a:noFill/>
          <a:ln w="952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8000"/>
                </a:solidFill>
              </a:rPr>
              <a:t>ACHIEVEMENTS</a:t>
            </a:r>
          </a:p>
        </p:txBody>
      </p:sp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5292725" y="2565400"/>
            <a:ext cx="2998788" cy="400050"/>
          </a:xfrm>
          <a:prstGeom prst="rect">
            <a:avLst/>
          </a:prstGeom>
          <a:noFill/>
          <a:ln w="9525">
            <a:solidFill>
              <a:srgbClr val="0F54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A50021"/>
                </a:solidFill>
              </a:rPr>
              <a:t> LIMITATIONS</a:t>
            </a:r>
          </a:p>
        </p:txBody>
      </p:sp>
      <p:sp>
        <p:nvSpPr>
          <p:cNvPr id="45064" name="TextBox 2"/>
          <p:cNvSpPr txBox="1">
            <a:spLocks noChangeArrowheads="1"/>
          </p:cNvSpPr>
          <p:nvPr/>
        </p:nvSpPr>
        <p:spPr bwMode="auto">
          <a:xfrm>
            <a:off x="1116013" y="1341438"/>
            <a:ext cx="8583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/>
              <a:t>More than 10 years of cooperation: projects, joint actions </a:t>
            </a:r>
          </a:p>
        </p:txBody>
      </p: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63675" cy="102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275" y="1844675"/>
            <a:ext cx="12255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81075"/>
            <a:ext cx="468153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55875" y="1341438"/>
            <a:ext cx="792163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GB" sz="1200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350" y="231775"/>
            <a:ext cx="2244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GB" sz="2400" b="1" dirty="0">
                <a:solidFill>
                  <a:schemeClr val="bg1"/>
                </a:solidFill>
                <a:cs typeface="+mn-cs"/>
              </a:rPr>
              <a:t>Background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6300788" y="6373813"/>
            <a:ext cx="2574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(EUnetHTA, WP7 report, 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913" y="1341438"/>
            <a:ext cx="3352800" cy="4354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cs typeface="Arial" charset="0"/>
              </a:rPr>
              <a:t>HTA across EU</a:t>
            </a:r>
          </a:p>
          <a:p>
            <a:pPr>
              <a:defRPr/>
            </a:pPr>
            <a:endParaRPr lang="en-GB" sz="2000" b="1" dirty="0">
              <a:cs typeface="Arial" charset="0"/>
            </a:endParaRPr>
          </a:p>
          <a:p>
            <a:pPr>
              <a:defRPr/>
            </a:pPr>
            <a:r>
              <a:rPr lang="en-GB" sz="2000" b="1" dirty="0">
                <a:cs typeface="Arial" charset="0"/>
              </a:rPr>
              <a:t>Differences </a:t>
            </a:r>
            <a:r>
              <a:rPr lang="en-GB" sz="2000" dirty="0">
                <a:cs typeface="Arial" charset="0"/>
              </a:rPr>
              <a:t>in: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Procedural framework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Methodology</a:t>
            </a:r>
          </a:p>
          <a:p>
            <a:pPr>
              <a:defRPr/>
            </a:pPr>
            <a:endParaRPr lang="en-GB" sz="2000" b="1" dirty="0">
              <a:cs typeface="Arial" charset="0"/>
            </a:endParaRPr>
          </a:p>
          <a:p>
            <a:pPr>
              <a:defRPr/>
            </a:pPr>
            <a:r>
              <a:rPr lang="en-GB" sz="2000" b="1" dirty="0">
                <a:cs typeface="Arial" charset="0"/>
              </a:rPr>
              <a:t>Scope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Medicinal products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cs typeface="Arial" charset="0"/>
                <a:sym typeface="Symbol"/>
              </a:rPr>
              <a:t> 26</a:t>
            </a:r>
            <a:r>
              <a:rPr lang="en-GB" dirty="0">
                <a:cs typeface="Arial" charset="0"/>
              </a:rPr>
              <a:t> MS and NO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Medical devices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cs typeface="Arial" charset="0"/>
                <a:sym typeface="Symbol"/>
              </a:rPr>
              <a:t> </a:t>
            </a:r>
            <a:r>
              <a:rPr lang="en-GB" dirty="0">
                <a:cs typeface="Arial" charset="0"/>
              </a:rPr>
              <a:t> 21 MS* and NO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Under development</a:t>
            </a:r>
          </a:p>
          <a:p>
            <a:pPr>
              <a:spcAft>
                <a:spcPts val="600"/>
              </a:spcAft>
              <a:defRPr/>
            </a:pPr>
            <a:r>
              <a:rPr lang="en-GB" dirty="0">
                <a:cs typeface="Arial" charset="0"/>
                <a:sym typeface="Symbol"/>
              </a:rPr>
              <a:t> 2</a:t>
            </a:r>
            <a:r>
              <a:rPr lang="en-GB" dirty="0">
                <a:cs typeface="Arial" charset="0"/>
              </a:rPr>
              <a:t> MS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32125" y="1052513"/>
            <a:ext cx="892175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GB" sz="1200">
              <a:solidFill>
                <a:srgbClr val="0F5494"/>
              </a:solidFill>
              <a:latin typeface="Verdana" charset="0"/>
            </a:endParaRPr>
          </a:p>
        </p:txBody>
      </p:sp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3214688" y="6188075"/>
            <a:ext cx="28622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/>
              <a:t>* In Wales HTA on medical devices</a:t>
            </a:r>
          </a:p>
          <a:p>
            <a:pPr eaLnBrk="1" hangingPunct="1"/>
            <a:r>
              <a:rPr lang="en-GB" sz="1800"/>
              <a:t>is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343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996331"/>
            <a:ext cx="7571184" cy="35290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GB" sz="1200" b="1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Char char="Ø"/>
            </a:pPr>
            <a:r>
              <a:rPr lang="en-GB" sz="2000" i="0" dirty="0" smtClean="0"/>
              <a:t>The Regulation </a:t>
            </a:r>
            <a:r>
              <a:rPr lang="en-GB" sz="2000" i="0" dirty="0"/>
              <a:t>establishes: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1800" b="1" i="0" dirty="0" smtClean="0"/>
              <a:t>support </a:t>
            </a:r>
            <a:r>
              <a:rPr lang="en-GB" sz="1800" b="1" i="0" dirty="0"/>
              <a:t>framework </a:t>
            </a:r>
            <a:r>
              <a:rPr lang="en-GB" sz="1800" i="0" dirty="0"/>
              <a:t>and procedures for cooperation </a:t>
            </a:r>
            <a:r>
              <a:rPr lang="en-GB" sz="1800" b="0" i="0" dirty="0"/>
              <a:t>on health technology assessment at Union </a:t>
            </a:r>
            <a:r>
              <a:rPr lang="en-GB" sz="1800" b="0" i="0" dirty="0" smtClean="0"/>
              <a:t>level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</a:pPr>
            <a:r>
              <a:rPr lang="en-GB" sz="1800" b="1" i="0" dirty="0" smtClean="0"/>
              <a:t>common </a:t>
            </a:r>
            <a:r>
              <a:rPr lang="en-GB" sz="1800" b="1" i="0" dirty="0"/>
              <a:t>rules </a:t>
            </a:r>
            <a:r>
              <a:rPr lang="en-GB" sz="1800" i="0" dirty="0"/>
              <a:t>for </a:t>
            </a:r>
            <a:r>
              <a:rPr lang="en-GB" sz="1800" i="0" dirty="0" smtClean="0"/>
              <a:t>clinical </a:t>
            </a:r>
            <a:r>
              <a:rPr lang="en-GB" sz="1800" i="0" dirty="0"/>
              <a:t>assessment </a:t>
            </a:r>
            <a:r>
              <a:rPr lang="en-GB" sz="1800" b="0" i="0" dirty="0"/>
              <a:t>of health </a:t>
            </a:r>
            <a:r>
              <a:rPr lang="en-GB" sz="1800" b="0" i="0" dirty="0" smtClean="0"/>
              <a:t>technologies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None/>
            </a:pPr>
            <a:endParaRPr lang="en-GB" sz="2000" i="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F5494"/>
              </a:buClr>
              <a:buNone/>
            </a:pPr>
            <a:r>
              <a:rPr lang="en-GB" sz="2000" i="0" dirty="0" smtClean="0"/>
              <a:t>The </a:t>
            </a:r>
            <a:r>
              <a:rPr lang="en-GB" sz="2000" i="0" dirty="0"/>
              <a:t>Regulation </a:t>
            </a:r>
            <a:r>
              <a:rPr lang="en-GB" sz="2000" b="1" i="0" dirty="0"/>
              <a:t>shall </a:t>
            </a:r>
            <a:r>
              <a:rPr lang="en-GB" sz="2000" b="1" i="0" u="sng" dirty="0"/>
              <a:t>not</a:t>
            </a:r>
            <a:r>
              <a:rPr lang="en-GB" sz="2000" b="1" i="0" dirty="0"/>
              <a:t> affect </a:t>
            </a:r>
            <a:r>
              <a:rPr lang="en-GB" sz="2000" i="0" dirty="0"/>
              <a:t>the rights and obligations of Member States with regard to the organisation and delivery of health services and medical care and the allocation of resources assigned to </a:t>
            </a:r>
            <a:r>
              <a:rPr lang="en-GB" sz="2000" i="0" dirty="0" smtClean="0"/>
              <a:t>them. </a:t>
            </a:r>
            <a:endParaRPr lang="en-GB" sz="2000" i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4" y="1556792"/>
            <a:ext cx="7776864" cy="15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660232" y="188640"/>
            <a:ext cx="2483768" cy="63709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800" b="1" dirty="0" smtClean="0"/>
              <a:t>Article 1</a:t>
            </a:r>
          </a:p>
        </p:txBody>
      </p:sp>
    </p:spTree>
    <p:extLst>
      <p:ext uri="{BB962C8B-B14F-4D97-AF65-F5344CB8AC3E}">
        <p14:creationId xmlns:p14="http://schemas.microsoft.com/office/powerpoint/2010/main" val="11013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705600" cy="527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700" b="1" dirty="0"/>
              <a:t>Cowboys and Pit crews*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0075" y="2165350"/>
            <a:ext cx="2727325" cy="23844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kstboks 3"/>
          <p:cNvSpPr txBox="1">
            <a:spLocks noChangeArrowheads="1"/>
          </p:cNvSpPr>
          <p:nvPr/>
        </p:nvSpPr>
        <p:spPr bwMode="auto">
          <a:xfrm>
            <a:off x="250825" y="6276975"/>
            <a:ext cx="21018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000" i="1"/>
              <a:t>* A. Gawande, the New Yorker, 2011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097088"/>
            <a:ext cx="23495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>
            <a:spLocks noChangeArrowheads="1"/>
          </p:cNvSpPr>
          <p:nvPr/>
        </p:nvSpPr>
        <p:spPr bwMode="auto">
          <a:xfrm>
            <a:off x="520700" y="1557338"/>
            <a:ext cx="2084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a-DK" sz="1700" b="1"/>
              <a:t>The Project Culture:</a:t>
            </a:r>
          </a:p>
        </p:txBody>
      </p:sp>
      <p:grpSp>
        <p:nvGrpSpPr>
          <p:cNvPr id="13" name="Gruppe 12"/>
          <p:cNvGrpSpPr>
            <a:grpSpLocks/>
          </p:cNvGrpSpPr>
          <p:nvPr/>
        </p:nvGrpSpPr>
        <p:grpSpPr bwMode="auto">
          <a:xfrm>
            <a:off x="1400175" y="3587750"/>
            <a:ext cx="6127750" cy="2081213"/>
            <a:chOff x="1831194" y="3663389"/>
            <a:chExt cx="8167990" cy="2082390"/>
          </a:xfrm>
        </p:grpSpPr>
        <p:sp>
          <p:nvSpPr>
            <p:cNvPr id="7" name="Billedforklaring med nedadgående pil 6"/>
            <p:cNvSpPr/>
            <p:nvPr/>
          </p:nvSpPr>
          <p:spPr>
            <a:xfrm>
              <a:off x="3712372" y="3663389"/>
              <a:ext cx="3734845" cy="1026105"/>
            </a:xfrm>
            <a:prstGeom prst="downArrowCallout">
              <a:avLst>
                <a:gd name="adj1" fmla="val 25000"/>
                <a:gd name="adj2" fmla="val 12752"/>
                <a:gd name="adj3" fmla="val 0"/>
                <a:gd name="adj4" fmla="val 64977"/>
              </a:avLst>
            </a:prstGeom>
            <a:solidFill>
              <a:srgbClr val="00A6AA"/>
            </a:solidFill>
            <a:ln w="9525">
              <a:solidFill>
                <a:srgbClr val="00A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500" dirty="0" err="1"/>
            </a:p>
          </p:txBody>
        </p:sp>
        <p:sp>
          <p:nvSpPr>
            <p:cNvPr id="10" name="Nedadgående pil 9"/>
            <p:cNvSpPr/>
            <p:nvPr/>
          </p:nvSpPr>
          <p:spPr>
            <a:xfrm>
              <a:off x="5252863" y="4006483"/>
              <a:ext cx="662326" cy="1088053"/>
            </a:xfrm>
            <a:prstGeom prst="downArrow">
              <a:avLst/>
            </a:prstGeom>
            <a:solidFill>
              <a:srgbClr val="00A6AA"/>
            </a:solidFill>
            <a:ln w="9525">
              <a:solidFill>
                <a:srgbClr val="00A6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sz="1500" dirty="0" err="1"/>
            </a:p>
          </p:txBody>
        </p:sp>
        <p:sp>
          <p:nvSpPr>
            <p:cNvPr id="32780" name="Tekstboks 11"/>
            <p:cNvSpPr txBox="1">
              <a:spLocks noChangeArrowheads="1"/>
            </p:cNvSpPr>
            <p:nvPr/>
          </p:nvSpPr>
          <p:spPr bwMode="auto">
            <a:xfrm>
              <a:off x="1831194" y="5313638"/>
              <a:ext cx="8167990" cy="432141"/>
            </a:xfrm>
            <a:prstGeom prst="rect">
              <a:avLst/>
            </a:prstGeom>
            <a:solidFill>
              <a:srgbClr val="00A6AA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da-DK" sz="1500">
                  <a:solidFill>
                    <a:schemeClr val="bg1"/>
                  </a:solidFill>
                </a:rPr>
                <a:t>Could the Health Care system be organized in a Matrix centered around </a:t>
              </a:r>
            </a:p>
            <a:p>
              <a:pPr algn="ctr"/>
              <a:r>
                <a:rPr lang="da-DK" sz="1500">
                  <a:solidFill>
                    <a:schemeClr val="bg1"/>
                  </a:solidFill>
                </a:rPr>
                <a:t>the patient and with a defined Project leader</a:t>
              </a:r>
            </a:p>
          </p:txBody>
        </p:sp>
      </p:grpSp>
      <p:sp>
        <p:nvSpPr>
          <p:cNvPr id="32775" name="Tekstboks 10"/>
          <p:cNvSpPr txBox="1">
            <a:spLocks noChangeArrowheads="1"/>
          </p:cNvSpPr>
          <p:nvPr/>
        </p:nvSpPr>
        <p:spPr bwMode="auto">
          <a:xfrm flipH="1">
            <a:off x="3911600" y="6659563"/>
            <a:ext cx="6477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a-DK" sz="900">
                <a:cs typeface="Arial" charset="0"/>
              </a:rPr>
              <a:t>Page </a:t>
            </a:r>
            <a:fld id="{388D8D14-B05E-3E4E-A476-87732EE2CE54}" type="slidenum">
              <a:rPr lang="da-DK" sz="900">
                <a:cs typeface="Arial" charset="0"/>
              </a:rPr>
              <a:pPr/>
              <a:t>26</a:t>
            </a:fld>
            <a:endParaRPr lang="da-DK" sz="900">
              <a:cs typeface="Arial" charset="0"/>
            </a:endParaRPr>
          </a:p>
        </p:txBody>
      </p:sp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1506538" y="1457325"/>
            <a:ext cx="184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7" name="TextBox 5"/>
          <p:cNvSpPr txBox="1">
            <a:spLocks noChangeArrowheads="1"/>
          </p:cNvSpPr>
          <p:nvPr/>
        </p:nvSpPr>
        <p:spPr bwMode="auto">
          <a:xfrm>
            <a:off x="6959600" y="1544638"/>
            <a:ext cx="185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331913" y="941388"/>
            <a:ext cx="7583487" cy="3167062"/>
          </a:xfrm>
          <a:prstGeom prst="rect">
            <a:avLst/>
          </a:prstGeom>
        </p:spPr>
        <p:txBody>
          <a:bodyPr/>
          <a:lstStyle>
            <a:lvl1pPr marL="339725" indent="-339725" algn="l" defTabSz="45402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9775" indent="-282575" algn="l" defTabSz="45402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2pPr>
            <a:lvl3pPr marL="1139825" indent="-225425" algn="l" defTabSz="45402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3pPr>
            <a:lvl4pPr marL="1597025" indent="-225425" algn="l" defTabSz="45402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4pPr>
            <a:lvl5pPr marL="2054225" indent="-225425" algn="l" defTabSz="45402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5pPr>
            <a:lvl6pPr marL="2513036" indent="-228459" algn="l" defTabSz="45691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6pPr>
            <a:lvl7pPr marL="2969952" indent="-228459" algn="l" defTabSz="45691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7pPr>
            <a:lvl8pPr marL="3426868" indent="-228459" algn="l" defTabSz="45691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8pPr>
            <a:lvl9pPr marL="3883783" indent="-228459" algn="l" defTabSz="456915" rtl="0" eaLnBrk="0" fontAlgn="base" hangingPunct="0">
              <a:lnSpc>
                <a:spcPct val="87000"/>
              </a:lnSpc>
              <a:spcBef>
                <a:spcPts val="1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/>
              <a:t>There is a </a:t>
            </a:r>
            <a:r>
              <a:rPr lang="en-US" sz="2400" b="1" dirty="0" smtClean="0"/>
              <a:t>wide research-to-market gap in Europe</a:t>
            </a:r>
            <a:r>
              <a:rPr lang="en-US" sz="2400" dirty="0" smtClean="0"/>
              <a:t>. The latest EU innovation scoreboard, published in June 2017, noted that although the innovation performance of the EU is improving, </a:t>
            </a:r>
            <a:r>
              <a:rPr lang="en-US" sz="2400" b="1" dirty="0" smtClean="0"/>
              <a:t>progress is too slow</a:t>
            </a:r>
            <a:r>
              <a:rPr lang="en-US" sz="2400" dirty="0" smtClean="0"/>
              <a:t>. Many of our global competitors are increasing their innovation performance at a faster pace, and </a:t>
            </a:r>
            <a:r>
              <a:rPr lang="en-US" sz="2400" b="1" dirty="0" smtClean="0"/>
              <a:t>performance gaps remain wide within the EU </a:t>
            </a:r>
            <a:r>
              <a:rPr lang="en-US" sz="2400" dirty="0" smtClean="0"/>
              <a:t>itself. Europe’s comparative advantages in education, research, broadband infrastructure and ICT training are </a:t>
            </a:r>
            <a:r>
              <a:rPr lang="en-US" sz="2400" b="1" dirty="0" smtClean="0"/>
              <a:t>not matched by venture capital investments and the number of SMEs introducing innovations, both of which are declining strongly.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smtClean="0"/>
              <a:t>Europe still faces harsh choices about </a:t>
            </a:r>
            <a:r>
              <a:rPr lang="en-US" sz="2400" b="1" dirty="0" smtClean="0"/>
              <a:t>whether it is actually going to do what it has so often discussed. </a:t>
            </a:r>
          </a:p>
          <a:p>
            <a:pPr>
              <a:buFont typeface="Arial"/>
              <a:buChar char="•"/>
              <a:defRPr/>
            </a:pPr>
            <a:r>
              <a:rPr lang="en-GB" sz="1100" i="1" dirty="0" smtClean="0"/>
              <a:t>                            Extracts from Horgan et a, l</a:t>
            </a:r>
            <a:r>
              <a:rPr lang="en-US" sz="1100" i="1" dirty="0" smtClean="0"/>
              <a:t>Biomed Hub 2017;2(</a:t>
            </a:r>
            <a:r>
              <a:rPr lang="en-US" sz="1100" i="1" dirty="0" err="1" smtClean="0"/>
              <a:t>suppl</a:t>
            </a:r>
            <a:r>
              <a:rPr lang="en-US" sz="1100" i="1" dirty="0" smtClean="0"/>
              <a:t> 1):481130 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GB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979613" y="333375"/>
            <a:ext cx="7848600" cy="45561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Tx/>
              <a:buFont typeface="Source Serif Pro"/>
              <a:buNone/>
              <a:tabLst/>
              <a:defRPr lang="en-GB" sz="2200" b="0" i="0" u="none" strike="noStrike" cap="none">
                <a:solidFill>
                  <a:srgbClr val="181818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</a:lstStyle>
          <a:p>
            <a:pPr>
              <a:buClr>
                <a:srgbClr val="37474F"/>
              </a:buClr>
              <a:defRPr/>
            </a:pPr>
            <a:r>
              <a:rPr b="1" kern="0" dirty="0" smtClean="0"/>
              <a:t>The Translational Challenge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213811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latin typeface="Arial" charset="0"/>
              </a:rPr>
              <a:t>BUT, healthcare systems …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Function nationally</a:t>
            </a:r>
          </a:p>
          <a:p>
            <a:pPr eaLnBrk="1" hangingPunct="1"/>
            <a:r>
              <a:rPr lang="en-US">
                <a:latin typeface="Arial" charset="0"/>
              </a:rPr>
              <a:t>Have national efficiency as their highest priority</a:t>
            </a:r>
          </a:p>
          <a:p>
            <a:pPr eaLnBrk="1" hangingPunct="1"/>
            <a:r>
              <a:rPr lang="en-US">
                <a:latin typeface="Arial" charset="0"/>
              </a:rPr>
              <a:t>Produce data in incompatible silos</a:t>
            </a:r>
          </a:p>
          <a:p>
            <a:pPr eaLnBrk="1" hangingPunct="1"/>
            <a:r>
              <a:rPr lang="en-US">
                <a:latin typeface="Arial" charset="0"/>
              </a:rPr>
              <a:t>Secondary use of data is subject to data protection laws</a:t>
            </a:r>
          </a:p>
        </p:txBody>
      </p:sp>
    </p:spTree>
    <p:extLst>
      <p:ext uri="{BB962C8B-B14F-4D97-AF65-F5344CB8AC3E}">
        <p14:creationId xmlns:p14="http://schemas.microsoft.com/office/powerpoint/2010/main" val="42761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Grp="1" noChangeArrowheads="1"/>
          </p:cNvSpPr>
          <p:nvPr>
            <p:ph type="title"/>
          </p:nvPr>
        </p:nvSpPr>
        <p:spPr>
          <a:xfrm>
            <a:off x="1692275" y="31750"/>
            <a:ext cx="6769100" cy="1371600"/>
          </a:xfrm>
        </p:spPr>
        <p:txBody>
          <a:bodyPr/>
          <a:lstStyle/>
          <a:p>
            <a:pPr eaLnBrk="1" hangingPunct="1"/>
            <a:r>
              <a:rPr lang="ja-JP" altLang="en-US" sz="1800">
                <a:latin typeface="Arial" charset="0"/>
                <a:ea typeface="MS PGothic" charset="0"/>
              </a:rPr>
              <a:t>“</a:t>
            </a:r>
            <a:r>
              <a:rPr lang="en-US" altLang="ja-JP" sz="1800">
                <a:latin typeface="Arial" charset="0"/>
                <a:ea typeface="Arial" charset="0"/>
                <a:cs typeface="Arial" charset="0"/>
              </a:rPr>
              <a:t>Drug innovation has also transformed the treatment of grievous illnesses, such as cancer - where we have seen significant value delivered at societal and individual patient level, with the promise of  more to come</a:t>
            </a:r>
            <a:r>
              <a:rPr lang="ja-JP" altLang="en-US" sz="1800">
                <a:latin typeface="Arial" charset="0"/>
                <a:ea typeface="MS PGothic" charset="0"/>
              </a:rPr>
              <a:t>”</a:t>
            </a:r>
            <a:endParaRPr lang="en-US" sz="1800">
              <a:latin typeface="Arial" charset="0"/>
              <a:ea typeface="MS PGothic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4325" y="1557338"/>
            <a:ext cx="9444038" cy="5048250"/>
          </a:xfrm>
        </p:spPr>
        <p:txBody>
          <a:bodyPr/>
          <a:lstStyle/>
          <a:p>
            <a:pPr lvl="3" eaLnBrk="1" hangingPunct="1"/>
            <a:r>
              <a:rPr lang="en-US" sz="2000" b="1" dirty="0">
                <a:latin typeface="Arial" charset="0"/>
                <a:cs typeface="Arial" charset="0"/>
              </a:rPr>
              <a:t>Experts estimate that innovative cancer drugs introduced between 1975 and 1995 have:</a:t>
            </a:r>
          </a:p>
          <a:p>
            <a:pPr lvl="4" eaLnBrk="1" hangingPunct="1"/>
            <a:r>
              <a:rPr lang="en-US" dirty="0">
                <a:latin typeface="Arial" charset="0"/>
                <a:cs typeface="Arial" charset="0"/>
              </a:rPr>
              <a:t>Increased the 1-year crude cancer survival rate from 69.4% to 76.1%, the 5-year rate from 45.5% to 51.3%, and the 10-year rate from 34.2% to 38.1%</a:t>
            </a:r>
          </a:p>
          <a:p>
            <a:pPr lvl="4" eaLnBrk="1" hangingPunct="1"/>
            <a:r>
              <a:rPr lang="en-US" dirty="0">
                <a:latin typeface="Arial" charset="0"/>
                <a:cs typeface="Arial" charset="0"/>
              </a:rPr>
              <a:t>Accounted for </a:t>
            </a:r>
            <a:r>
              <a:rPr lang="en-US" b="1" dirty="0">
                <a:latin typeface="Arial" charset="0"/>
                <a:cs typeface="Arial" charset="0"/>
              </a:rPr>
              <a:t>~ 50-60% of the increase in age-adjusted survival rates in the first 6 years after diagnosis</a:t>
            </a:r>
          </a:p>
          <a:p>
            <a:pPr lvl="4" eaLnBrk="1" hangingPunct="1"/>
            <a:r>
              <a:rPr lang="en-US" b="1" dirty="0">
                <a:latin typeface="Arial" charset="0"/>
                <a:cs typeface="Arial" charset="0"/>
              </a:rPr>
              <a:t>Added &gt; 1 year of life to patients diagnosed with cancer in 1995</a:t>
            </a:r>
          </a:p>
          <a:p>
            <a:pPr lvl="4" eaLnBrk="1" hangingPunct="1"/>
            <a:r>
              <a:rPr lang="en-US" dirty="0">
                <a:latin typeface="Arial" charset="0"/>
                <a:cs typeface="Arial" charset="0"/>
              </a:rPr>
              <a:t>Increased the life expectancy of the </a:t>
            </a:r>
            <a:r>
              <a:rPr lang="en-US" i="1" dirty="0">
                <a:latin typeface="Arial" charset="0"/>
                <a:cs typeface="Arial" charset="0"/>
              </a:rPr>
              <a:t>entire U.S. population </a:t>
            </a:r>
            <a:r>
              <a:rPr lang="en-US" dirty="0">
                <a:latin typeface="Arial" charset="0"/>
                <a:cs typeface="Arial" charset="0"/>
              </a:rPr>
              <a:t>by 0.4 years (since lifetime risk of being diagnosed with cancer is ~ 40%)</a:t>
            </a:r>
          </a:p>
          <a:p>
            <a:pPr lvl="4" eaLnBrk="1" hangingPunct="1"/>
            <a:r>
              <a:rPr lang="en-US" dirty="0">
                <a:latin typeface="Arial" charset="0"/>
                <a:cs typeface="Arial" charset="0"/>
              </a:rPr>
              <a:t>Recent research suggests the value to the patient of a life year saved </a:t>
            </a:r>
            <a:r>
              <a:rPr lang="en-US" b="1" dirty="0">
                <a:latin typeface="Arial" charset="0"/>
                <a:cs typeface="Arial" charset="0"/>
              </a:rPr>
              <a:t>in cancer is actually closer to ~$300K, well above the typical $30-75K QALY values used in health economics</a:t>
            </a:r>
          </a:p>
        </p:txBody>
      </p:sp>
    </p:spTree>
    <p:extLst>
      <p:ext uri="{BB962C8B-B14F-4D97-AF65-F5344CB8AC3E}">
        <p14:creationId xmlns:p14="http://schemas.microsoft.com/office/powerpoint/2010/main" val="102191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Science has evolved but health systems lag behind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Challenges for society with potential emergence of tiered health systems</a:t>
            </a:r>
            <a:r>
              <a:rPr lang="bn-IN" sz="2400">
                <a:latin typeface="Vrinda" charset="0"/>
              </a:rPr>
              <a:t>...</a:t>
            </a:r>
            <a:endParaRPr lang="en-US" sz="2400">
              <a:latin typeface="Arial" charset="0"/>
            </a:endParaRPr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n-IN" sz="3200" b="1" dirty="0">
                <a:latin typeface="Vrinda" charset="0"/>
              </a:rPr>
              <a:t>Personalised </a:t>
            </a:r>
            <a:r>
              <a:rPr lang="en-US" sz="3200" b="1" dirty="0">
                <a:latin typeface="Arial" charset="0"/>
              </a:rPr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val="30321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13562" cy="622300"/>
          </a:xfrm>
        </p:spPr>
        <p:txBody>
          <a:bodyPr/>
          <a:lstStyle/>
          <a:p>
            <a:pPr eaLnBrk="1" hangingPunct="1"/>
            <a:r>
              <a:rPr lang="bn-IN" sz="2800" dirty="0">
                <a:latin typeface="Arial" charset="0"/>
              </a:rPr>
              <a:t/>
            </a:r>
            <a:br>
              <a:rPr lang="bn-IN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Massive variation in direct spend on cancer care across Europe: </a:t>
            </a:r>
            <a:r>
              <a:rPr lang="en-US" sz="2800" i="1" dirty="0">
                <a:latin typeface="Arial" charset="0"/>
              </a:rPr>
              <a:t>major differences in where money is spent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57325"/>
            <a:ext cx="73437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7250"/>
            <a:ext cx="81311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331913" y="287338"/>
            <a:ext cx="8150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Rapidly falling cost of gene sequencing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338138" y="5865813"/>
            <a:ext cx="7091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Source: Ben Moore, from NHGRI data, quoted in Wikipedia:	</a:t>
            </a:r>
          </a:p>
          <a:p>
            <a:pPr eaLnBrk="1" hangingPunct="1"/>
            <a:r>
              <a:rPr lang="en-US" sz="1600"/>
              <a:t>https://en.wikipedia.org/wiki/Carlson_Curve#/media/</a:t>
            </a:r>
          </a:p>
        </p:txBody>
      </p:sp>
    </p:spTree>
    <p:extLst>
      <p:ext uri="{BB962C8B-B14F-4D97-AF65-F5344CB8AC3E}">
        <p14:creationId xmlns:p14="http://schemas.microsoft.com/office/powerpoint/2010/main" val="8653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8425184" cy="1223615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latin typeface="Verdana" charset="0"/>
              </a:rPr>
              <a:t>Interoperability of digital solutions:</a:t>
            </a:r>
            <a:br>
              <a:rPr lang="en-US" sz="2800" b="1" dirty="0">
                <a:latin typeface="Verdana" charset="0"/>
              </a:rPr>
            </a:br>
            <a:r>
              <a:rPr lang="en-US" sz="2800" b="1" dirty="0">
                <a:latin typeface="Verdana" charset="0"/>
              </a:rPr>
              <a:t>a challenge for Big Data</a:t>
            </a:r>
            <a:endParaRPr lang="en-GB" sz="2800" b="1" dirty="0">
              <a:latin typeface="Verdana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2348880"/>
            <a:ext cx="8064857" cy="295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1290</Words>
  <Application>Microsoft Office PowerPoint</Application>
  <PresentationFormat>On-screen Show (4:3)</PresentationFormat>
  <Paragraphs>140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 Unicode MS</vt:lpstr>
      <vt:lpstr>MS PGothic</vt:lpstr>
      <vt:lpstr>MS PGothic</vt:lpstr>
      <vt:lpstr>Arial</vt:lpstr>
      <vt:lpstr>Calibri</vt:lpstr>
      <vt:lpstr>Source Serif Pro</vt:lpstr>
      <vt:lpstr>Symbol</vt:lpstr>
      <vt:lpstr>Times New Roman</vt:lpstr>
      <vt:lpstr>Verdana</vt:lpstr>
      <vt:lpstr>Vrinda</vt:lpstr>
      <vt:lpstr>Wingdings</vt:lpstr>
      <vt:lpstr>Office Theme</vt:lpstr>
      <vt:lpstr>3_Office Theme</vt:lpstr>
      <vt:lpstr>think-cell Slide</vt:lpstr>
      <vt:lpstr>Medicine into the EU Strategy Brussels - 09th &amp; 10th September 2014 </vt:lpstr>
      <vt:lpstr>What is Innovation ?</vt:lpstr>
      <vt:lpstr>PowerPoint Presentation</vt:lpstr>
      <vt:lpstr>BUT, healthcare systems …</vt:lpstr>
      <vt:lpstr>“Drug innovation has also transformed the treatment of grievous illnesses, such as cancer - where we have seen significant value delivered at societal and individual patient level, with the promise of  more to come”</vt:lpstr>
      <vt:lpstr>Personalised Medicine</vt:lpstr>
      <vt:lpstr> Massive variation in direct spend on cancer care across Europe: major differences in where money is spent</vt:lpstr>
      <vt:lpstr>PowerPoint Presentation</vt:lpstr>
      <vt:lpstr>Interoperability of digital solutions: a challenge for Big Data</vt:lpstr>
      <vt:lpstr>PowerPoint Presentation</vt:lpstr>
      <vt:lpstr>Real world data in health care</vt:lpstr>
      <vt:lpstr>"Towards access to 1 million Genomes in the EU by 2022" </vt:lpstr>
      <vt:lpstr>Member States signed – 16 Member States Signed</vt:lpstr>
      <vt:lpstr>PowerPoint Presentation</vt:lpstr>
      <vt:lpstr>POLITICAL COMMITMENTS I</vt:lpstr>
      <vt:lpstr>POLITICAL COMMITMENTS II</vt:lpstr>
      <vt:lpstr>POLITICAL COMMITMENTS III</vt:lpstr>
      <vt:lpstr>POLITICAL COMMITMENTS IV</vt:lpstr>
      <vt:lpstr>POLITICAL COMMITMENTS V</vt:lpstr>
      <vt:lpstr>PowerPoint Presentation</vt:lpstr>
      <vt:lpstr>PowerPoint Presentation</vt:lpstr>
      <vt:lpstr>Role of Innovation and Financing</vt:lpstr>
      <vt:lpstr>Why an HTA initiative?</vt:lpstr>
      <vt:lpstr>PowerPoint Presentation</vt:lpstr>
      <vt:lpstr>PowerPoint Presentation</vt:lpstr>
      <vt:lpstr>Cowboys and Pit crews*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EFA</dc:creator>
  <cp:lastModifiedBy>Daniela</cp:lastModifiedBy>
  <cp:revision>13</cp:revision>
  <cp:lastPrinted>1601-01-01T00:00:00Z</cp:lastPrinted>
  <dcterms:created xsi:type="dcterms:W3CDTF">1601-01-01T00:00:00Z</dcterms:created>
  <dcterms:modified xsi:type="dcterms:W3CDTF">2018-04-16T16:52:11Z</dcterms:modified>
</cp:coreProperties>
</file>